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6858000" cx="12192000"/>
  <p:notesSz cx="6858000" cy="9144000"/>
  <p:embeddedFontLst>
    <p:embeddedFont>
      <p:font typeface="Robo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48" roundtripDataSignature="AMtx7mjGhRznxfEZqL3iTVx0IHe4rZZl8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B38E47E-E7CD-4E47-AF5D-C7932FAF6859}">
  <a:tblStyle styleId="{9B38E47E-E7CD-4E47-AF5D-C7932FAF6859}" styleName="Table_0">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fill>
          <a:solidFill>
            <a:srgbClr val="FFFFFF"/>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font" Target="fonts/Roboto-regular.fntdata"/><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46" Type="http://schemas.openxmlformats.org/officeDocument/2006/relationships/font" Target="fonts/Roboto-italic.fntdata"/><Relationship Id="rId23" Type="http://schemas.openxmlformats.org/officeDocument/2006/relationships/slide" Target="slides/slide17.xml"/><Relationship Id="rId45"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48" Type="http://customschemas.google.com/relationships/presentationmetadata" Target="metadata"/><Relationship Id="rId25" Type="http://schemas.openxmlformats.org/officeDocument/2006/relationships/slide" Target="slides/slide19.xml"/><Relationship Id="rId47" Type="http://schemas.openxmlformats.org/officeDocument/2006/relationships/font" Target="fonts/Roboto-bold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0.jpg>
</file>

<file path=ppt/media/image41.jpg>
</file>

<file path=ppt/media/image4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b115d48aec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g1b115d48aec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b42d9693fa_1_1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3" name="Google Shape;203;g1b42d9693fa_1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30f4f6f799_0_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3" name="Google Shape;213;g230f4f6f799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32e15a8a2c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3" name="Google Shape;223;g232e15a8a2c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38a10b8a0e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g238a10b8a0e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a4b6dcf265cea45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1" name="Google Shape;241;g1a4b6dcf265cea45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a4b6dcf265cea45_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8" name="Google Shape;268;g1a4b6dcf265cea45_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4f28de6386_0_3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6" name="Google Shape;276;g24f28de6386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b85bdffe41_0_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4" name="Google Shape;284;g1b85bdffe41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b85bdffe41_0_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3" name="Google Shape;293;g1b85bdffe41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b85bdffe41_0_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1" name="Google Shape;301;g1b85bdffe41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38d29ac4c0_0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0" name="Google Shape;310;g238d29ac4c0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38d29ac663_0_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9" name="Google Shape;319;g238d29ac663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38d29ac663_0_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8" name="Google Shape;328;g238d29ac663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1b8924d83fe_0_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9" name="Google Shape;339;g1b8924d83fe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4f28de6386_0_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9" name="Google Shape;349;g24f28de6386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24f28de6386_0_6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6" name="Google Shape;376;g24f28de6386_0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4f28de6386_0_6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4" name="Google Shape;384;g24f28de6386_0_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4f28de6386_0_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3" name="Google Shape;393;g24f28de6386_0_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4f28de6386_0_8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2" name="Google Shape;402;g24f28de6386_0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4f28de6386_0_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1" name="Google Shape;411;g24f28de6386_0_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9" name="Google Shape;10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4f28de6386_0_10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0" name="Google Shape;420;g24f28de6386_0_1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4f28de6386_0_1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29" name="Google Shape;429;g24f28de6386_0_1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4f28de6386_0_13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8" name="Google Shape;438;g24f28de6386_0_1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24f28de6386_0_15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46" name="Google Shape;446;g24f28de6386_0_1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4f28de6386_0_1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4" name="Google Shape;454;g24f28de6386_0_1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24f28de6386_0_1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1" name="Google Shape;481;g24f28de6386_0_1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1b85bdffe41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9" name="Google Shape;489;g1b85bdffe41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22711418f36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97" name="Google Shape;497;g22711418f36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b115d48aec_0_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6" name="Google Shape;136;g1b115d48aec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b42d9693fa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4" name="Google Shape;144;g1b42d9693fa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b42d9693fa_0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2" name="Google Shape;152;g1b42d9693fa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b42d9693fa_1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0" name="Google Shape;160;g1b42d9693fa_1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b42d9693fa_1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8" name="Google Shape;168;g1b42d9693fa_1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b42d9693fa_1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6" name="Google Shape;176;g1b42d9693fa_1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3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1" name="Shape 21"/>
        <p:cNvGrpSpPr/>
        <p:nvPr/>
      </p:nvGrpSpPr>
      <p:grpSpPr>
        <a:xfrm>
          <a:off x="0" y="0"/>
          <a:ext cx="0" cy="0"/>
          <a:chOff x="0" y="0"/>
          <a:chExt cx="0" cy="0"/>
        </a:xfrm>
      </p:grpSpPr>
      <p:sp>
        <p:nvSpPr>
          <p:cNvPr id="22" name="Google Shape;22;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4"/>
          <p:cNvSpPr txBox="1"/>
          <p:nvPr>
            <p:ph idx="12" type="sldNum"/>
          </p:nvPr>
        </p:nvSpPr>
        <p:spPr>
          <a:xfrm>
            <a:off x="9074943"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25" name="Google Shape;25;p24"/>
          <p:cNvSpPr txBox="1"/>
          <p:nvPr>
            <p:ph type="title"/>
          </p:nvPr>
        </p:nvSpPr>
        <p:spPr>
          <a:xfrm>
            <a:off x="838201" y="115847"/>
            <a:ext cx="7985760" cy="101977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3F3F3F"/>
              </a:buClr>
              <a:buSzPts val="3200"/>
              <a:buFont typeface="Arial"/>
              <a:buNone/>
              <a:defRPr sz="3200">
                <a:solidFill>
                  <a:srgbClr val="3F3F3F"/>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4"/>
          <p:cNvSpPr txBox="1"/>
          <p:nvPr>
            <p:ph idx="1" type="body"/>
          </p:nvPr>
        </p:nvSpPr>
        <p:spPr>
          <a:xfrm>
            <a:off x="838201" y="1249923"/>
            <a:ext cx="10980420" cy="4992127"/>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3F3F3F"/>
              </a:buClr>
              <a:buSzPts val="2800"/>
              <a:buChar char="•"/>
              <a:defRPr sz="2800">
                <a:solidFill>
                  <a:srgbClr val="3F3F3F"/>
                </a:solidFill>
                <a:latin typeface="Arial"/>
                <a:ea typeface="Arial"/>
                <a:cs typeface="Arial"/>
                <a:sym typeface="Arial"/>
              </a:defRPr>
            </a:lvl1pPr>
            <a:lvl2pPr indent="-381000" lvl="1" marL="914400" algn="l">
              <a:lnSpc>
                <a:spcPct val="90000"/>
              </a:lnSpc>
              <a:spcBef>
                <a:spcPts val="500"/>
              </a:spcBef>
              <a:spcAft>
                <a:spcPts val="0"/>
              </a:spcAft>
              <a:buClr>
                <a:srgbClr val="3F3F3F"/>
              </a:buClr>
              <a:buSzPts val="2400"/>
              <a:buChar char="•"/>
              <a:defRPr sz="2400">
                <a:solidFill>
                  <a:srgbClr val="3F3F3F"/>
                </a:solidFill>
                <a:latin typeface="Arial"/>
                <a:ea typeface="Arial"/>
                <a:cs typeface="Arial"/>
                <a:sym typeface="Arial"/>
              </a:defRPr>
            </a:lvl2pPr>
            <a:lvl3pPr indent="-355600" lvl="2" marL="1371600" algn="l">
              <a:lnSpc>
                <a:spcPct val="90000"/>
              </a:lnSpc>
              <a:spcBef>
                <a:spcPts val="500"/>
              </a:spcBef>
              <a:spcAft>
                <a:spcPts val="0"/>
              </a:spcAft>
              <a:buClr>
                <a:srgbClr val="3F3F3F"/>
              </a:buClr>
              <a:buSzPts val="2000"/>
              <a:buChar char="•"/>
              <a:defRPr sz="2000">
                <a:solidFill>
                  <a:srgbClr val="3F3F3F"/>
                </a:solidFill>
                <a:latin typeface="Arial"/>
                <a:ea typeface="Arial"/>
                <a:cs typeface="Arial"/>
                <a:sym typeface="Arial"/>
              </a:defRPr>
            </a:lvl3pPr>
            <a:lvl4pPr indent="-342900" lvl="3" marL="1828800" algn="l">
              <a:lnSpc>
                <a:spcPct val="90000"/>
              </a:lnSpc>
              <a:spcBef>
                <a:spcPts val="500"/>
              </a:spcBef>
              <a:spcAft>
                <a:spcPts val="0"/>
              </a:spcAft>
              <a:buClr>
                <a:srgbClr val="3F3F3F"/>
              </a:buClr>
              <a:buSzPts val="1800"/>
              <a:buChar char="•"/>
              <a:defRPr sz="1800">
                <a:solidFill>
                  <a:srgbClr val="3F3F3F"/>
                </a:solidFill>
                <a:latin typeface="Arial"/>
                <a:ea typeface="Arial"/>
                <a:cs typeface="Arial"/>
                <a:sym typeface="Arial"/>
              </a:defRPr>
            </a:lvl4pPr>
            <a:lvl5pPr indent="-342900" lvl="4" marL="2286000" algn="l">
              <a:lnSpc>
                <a:spcPct val="90000"/>
              </a:lnSpc>
              <a:spcBef>
                <a:spcPts val="500"/>
              </a:spcBef>
              <a:spcAft>
                <a:spcPts val="0"/>
              </a:spcAft>
              <a:buClr>
                <a:srgbClr val="3F3F3F"/>
              </a:buClr>
              <a:buSzPts val="1800"/>
              <a:buChar char="•"/>
              <a:defRPr sz="1800">
                <a:solidFill>
                  <a:srgbClr val="3F3F3F"/>
                </a:solidFill>
                <a:latin typeface="Arial"/>
                <a:ea typeface="Arial"/>
                <a:cs typeface="Arial"/>
                <a:sym typeface="Aria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2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3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1"/>
          <p:cNvSpPr/>
          <p:nvPr>
            <p:ph idx="2" type="pic"/>
          </p:nvPr>
        </p:nvSpPr>
        <p:spPr>
          <a:xfrm>
            <a:off x="5183188" y="987425"/>
            <a:ext cx="6172200" cy="4873625"/>
          </a:xfrm>
          <a:prstGeom prst="rect">
            <a:avLst/>
          </a:prstGeom>
          <a:noFill/>
          <a:ln>
            <a:noFill/>
          </a:ln>
        </p:spPr>
      </p:sp>
      <p:sp>
        <p:nvSpPr>
          <p:cNvPr id="68" name="Google Shape;68;p3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3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3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3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www.bi.go.id/id/statistik/informasi-kurs/transaksi-bi/default.aspx" TargetMode="External"/><Relationship Id="rId4" Type="http://schemas.openxmlformats.org/officeDocument/2006/relationships/hyperlink" Target="https://www.bi.go.id/en/statistik/indikator/data-inflasi.aspx" TargetMode="External"/><Relationship Id="rId5" Type="http://schemas.openxmlformats.org/officeDocument/2006/relationships/hyperlink" Target="https://www.bi.go.id/id/statistik/indikator/bi-7day-rr.aspx" TargetMode="External"/><Relationship Id="rId6" Type="http://schemas.openxmlformats.org/officeDocument/2006/relationships/hyperlink" Target="https://www.logammulia.com/id/harga-emas-hari-ini" TargetMode="External"/><Relationship Id="rId7" Type="http://schemas.openxmlformats.org/officeDocument/2006/relationships/image" Target="../media/image1.png"/><Relationship Id="rId8"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35.png"/><Relationship Id="rId6" Type="http://schemas.openxmlformats.org/officeDocument/2006/relationships/image" Target="../media/image29.png"/><Relationship Id="rId7"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png"/><Relationship Id="rId4" Type="http://schemas.openxmlformats.org/officeDocument/2006/relationships/image" Target="../media/image1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3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3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3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3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3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3.png"/><Relationship Id="rId4" Type="http://schemas.openxmlformats.org/officeDocument/2006/relationships/image" Target="../media/image12.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www.logammulia.com/id/harga-emas-hari-ini" TargetMode="External"/><Relationship Id="rId4" Type="http://schemas.openxmlformats.org/officeDocument/2006/relationships/image" Target="../media/image1.png"/><Relationship Id="rId5"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g1b115d48aec_0_1"/>
          <p:cNvSpPr txBox="1"/>
          <p:nvPr>
            <p:ph type="ctrTitle"/>
          </p:nvPr>
        </p:nvSpPr>
        <p:spPr>
          <a:xfrm>
            <a:off x="1637875" y="1985750"/>
            <a:ext cx="9144000" cy="2447400"/>
          </a:xfrm>
          <a:prstGeom prst="rect">
            <a:avLst/>
          </a:prstGeom>
          <a:noFill/>
          <a:ln>
            <a:noFill/>
          </a:ln>
        </p:spPr>
        <p:txBody>
          <a:bodyPr anchorCtr="0" anchor="b" bIns="45700" lIns="91425" spcFirstLastPara="1" rIns="91425" wrap="square" tIns="45700">
            <a:spAutoFit/>
          </a:bodyPr>
          <a:lstStyle/>
          <a:p>
            <a:pPr indent="0" lvl="0" marL="0" rtl="0" algn="ctr">
              <a:lnSpc>
                <a:spcPct val="90000"/>
              </a:lnSpc>
              <a:spcBef>
                <a:spcPts val="0"/>
              </a:spcBef>
              <a:spcAft>
                <a:spcPts val="0"/>
              </a:spcAft>
              <a:buClr>
                <a:schemeClr val="dk1"/>
              </a:buClr>
              <a:buSzPts val="1100"/>
              <a:buFont typeface="Arial"/>
              <a:buNone/>
            </a:pPr>
            <a:r>
              <a:rPr b="1" lang="en-US" sz="3400">
                <a:latin typeface="Arial"/>
                <a:ea typeface="Arial"/>
                <a:cs typeface="Arial"/>
                <a:sym typeface="Arial"/>
              </a:rPr>
              <a:t>PENGGUNAAN MODEL FACEBOOK PROPHET DENGAN FAKTOR EKSTERNAL DALAM PREDIKSI HARGA EMAS</a:t>
            </a:r>
            <a:endParaRPr b="1" sz="3400">
              <a:latin typeface="Arial"/>
              <a:ea typeface="Arial"/>
              <a:cs typeface="Arial"/>
              <a:sym typeface="Arial"/>
            </a:endParaRPr>
          </a:p>
          <a:p>
            <a:pPr indent="0" lvl="0" marL="0" rtl="0" algn="ctr">
              <a:lnSpc>
                <a:spcPct val="90000"/>
              </a:lnSpc>
              <a:spcBef>
                <a:spcPts val="0"/>
              </a:spcBef>
              <a:spcAft>
                <a:spcPts val="0"/>
              </a:spcAft>
              <a:buClr>
                <a:schemeClr val="dk1"/>
              </a:buClr>
              <a:buSzPts val="1100"/>
              <a:buFont typeface="Arial"/>
              <a:buNone/>
            </a:pPr>
            <a:r>
              <a:t/>
            </a:r>
            <a:endParaRPr b="1" sz="3400">
              <a:latin typeface="Arial"/>
              <a:ea typeface="Arial"/>
              <a:cs typeface="Arial"/>
              <a:sym typeface="Arial"/>
            </a:endParaRPr>
          </a:p>
          <a:p>
            <a:pPr indent="0" lvl="0" marL="0" rtl="0" algn="ctr">
              <a:lnSpc>
                <a:spcPct val="90000"/>
              </a:lnSpc>
              <a:spcBef>
                <a:spcPts val="0"/>
              </a:spcBef>
              <a:spcAft>
                <a:spcPts val="0"/>
              </a:spcAft>
              <a:buClr>
                <a:schemeClr val="dk1"/>
              </a:buClr>
              <a:buSzPts val="3600"/>
              <a:buFont typeface="Arial"/>
              <a:buNone/>
            </a:pPr>
            <a:r>
              <a:t/>
            </a:r>
            <a:endParaRPr b="1" sz="3400">
              <a:latin typeface="Arial"/>
              <a:ea typeface="Arial"/>
              <a:cs typeface="Arial"/>
              <a:sym typeface="Arial"/>
            </a:endParaRPr>
          </a:p>
        </p:txBody>
      </p:sp>
      <p:sp>
        <p:nvSpPr>
          <p:cNvPr id="89" name="Google Shape;89;g1b115d48aec_0_1"/>
          <p:cNvSpPr txBox="1"/>
          <p:nvPr>
            <p:ph idx="1" type="subTitle"/>
          </p:nvPr>
        </p:nvSpPr>
        <p:spPr>
          <a:xfrm>
            <a:off x="8422175" y="5754700"/>
            <a:ext cx="3400200" cy="700200"/>
          </a:xfrm>
          <a:prstGeom prst="rect">
            <a:avLst/>
          </a:prstGeom>
          <a:noFill/>
          <a:ln>
            <a:noFill/>
          </a:ln>
        </p:spPr>
        <p:txBody>
          <a:bodyPr anchorCtr="0" anchor="t" bIns="45700" lIns="91425" spcFirstLastPara="1" rIns="91425" wrap="square" tIns="45700">
            <a:noAutofit/>
          </a:bodyPr>
          <a:lstStyle/>
          <a:p>
            <a:pPr indent="0" lvl="0" marL="0" rtl="0" algn="l">
              <a:lnSpc>
                <a:spcPct val="70000"/>
              </a:lnSpc>
              <a:spcBef>
                <a:spcPts val="0"/>
              </a:spcBef>
              <a:spcAft>
                <a:spcPts val="0"/>
              </a:spcAft>
              <a:buClr>
                <a:schemeClr val="dk1"/>
              </a:buClr>
              <a:buSzPts val="1500"/>
              <a:buNone/>
            </a:pPr>
            <a:r>
              <a:rPr lang="en-US" sz="1800">
                <a:latin typeface="Arial"/>
                <a:ea typeface="Arial"/>
                <a:cs typeface="Arial"/>
                <a:sym typeface="Arial"/>
              </a:rPr>
              <a:t>Ruang CSN di IPB University,</a:t>
            </a:r>
            <a:endParaRPr sz="1800"/>
          </a:p>
          <a:p>
            <a:pPr indent="0" lvl="0" marL="0" rtl="0" algn="l">
              <a:lnSpc>
                <a:spcPct val="70000"/>
              </a:lnSpc>
              <a:spcBef>
                <a:spcPts val="1000"/>
              </a:spcBef>
              <a:spcAft>
                <a:spcPts val="0"/>
              </a:spcAft>
              <a:buClr>
                <a:schemeClr val="dk1"/>
              </a:buClr>
              <a:buSzPts val="1500"/>
              <a:buNone/>
            </a:pPr>
            <a:r>
              <a:rPr lang="en-US" sz="1800">
                <a:latin typeface="Arial"/>
                <a:ea typeface="Arial"/>
                <a:cs typeface="Arial"/>
                <a:sym typeface="Arial"/>
              </a:rPr>
              <a:t>14 Desember 2022</a:t>
            </a:r>
            <a:endParaRPr sz="1800">
              <a:latin typeface="Arial"/>
              <a:ea typeface="Arial"/>
              <a:cs typeface="Arial"/>
              <a:sym typeface="Arial"/>
            </a:endParaRPr>
          </a:p>
        </p:txBody>
      </p:sp>
      <p:pic>
        <p:nvPicPr>
          <p:cNvPr id="90" name="Google Shape;90;g1b115d48aec_0_1"/>
          <p:cNvPicPr preferRelativeResize="0"/>
          <p:nvPr/>
        </p:nvPicPr>
        <p:blipFill rotWithShape="1">
          <a:blip r:embed="rId3">
            <a:alphaModFix/>
          </a:blip>
          <a:srcRect b="0" l="0" r="0" t="0"/>
          <a:stretch/>
        </p:blipFill>
        <p:spPr>
          <a:xfrm>
            <a:off x="3223260" y="330159"/>
            <a:ext cx="2674621" cy="700129"/>
          </a:xfrm>
          <a:prstGeom prst="rect">
            <a:avLst/>
          </a:prstGeom>
          <a:noFill/>
          <a:ln>
            <a:noFill/>
          </a:ln>
        </p:spPr>
      </p:pic>
      <p:cxnSp>
        <p:nvCxnSpPr>
          <p:cNvPr id="91" name="Google Shape;91;g1b115d48aec_0_1"/>
          <p:cNvCxnSpPr/>
          <p:nvPr/>
        </p:nvCxnSpPr>
        <p:spPr>
          <a:xfrm>
            <a:off x="6096000" y="330159"/>
            <a:ext cx="0" cy="700200"/>
          </a:xfrm>
          <a:prstGeom prst="straightConnector1">
            <a:avLst/>
          </a:prstGeom>
          <a:noFill/>
          <a:ln cap="flat" cmpd="sng" w="9525">
            <a:solidFill>
              <a:srgbClr val="243B90"/>
            </a:solidFill>
            <a:prstDash val="solid"/>
            <a:miter lim="800000"/>
            <a:headEnd len="sm" w="sm" type="none"/>
            <a:tailEnd len="sm" w="sm" type="none"/>
          </a:ln>
        </p:spPr>
      </p:cxnSp>
      <p:sp>
        <p:nvSpPr>
          <p:cNvPr id="92" name="Google Shape;92;g1b115d48aec_0_1"/>
          <p:cNvSpPr txBox="1"/>
          <p:nvPr/>
        </p:nvSpPr>
        <p:spPr>
          <a:xfrm>
            <a:off x="6096000" y="412475"/>
            <a:ext cx="3782100" cy="535500"/>
          </a:xfrm>
          <a:prstGeom prst="rect">
            <a:avLst/>
          </a:prstGeom>
          <a:noFill/>
          <a:ln>
            <a:noFill/>
          </a:ln>
        </p:spPr>
        <p:txBody>
          <a:bodyPr anchorCtr="0" anchor="b" bIns="45700" lIns="91425" spcFirstLastPara="1" rIns="91425" wrap="square" tIns="45700">
            <a:spAutoFit/>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Department of</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Computer Sciences</a:t>
            </a:r>
            <a:endParaRPr b="0" i="0" sz="1600" u="none" cap="none" strike="noStrike">
              <a:solidFill>
                <a:schemeClr val="dk1"/>
              </a:solidFill>
              <a:latin typeface="Arial"/>
              <a:ea typeface="Arial"/>
              <a:cs typeface="Arial"/>
              <a:sym typeface="Arial"/>
            </a:endParaRPr>
          </a:p>
        </p:txBody>
      </p:sp>
      <p:sp>
        <p:nvSpPr>
          <p:cNvPr id="93" name="Google Shape;93;g1b115d48aec_0_1"/>
          <p:cNvSpPr txBox="1"/>
          <p:nvPr/>
        </p:nvSpPr>
        <p:spPr>
          <a:xfrm>
            <a:off x="1637875" y="5645350"/>
            <a:ext cx="5460600" cy="7887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2400"/>
              <a:buFont typeface="Arial"/>
              <a:buNone/>
            </a:pPr>
            <a:r>
              <a:rPr lang="en-US" sz="1800">
                <a:solidFill>
                  <a:schemeClr val="dk1"/>
                </a:solidFill>
              </a:rPr>
              <a:t>Endang Purnama Giri S.Kom., M.Kom.</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1100"/>
              <a:buFont typeface="Arial"/>
              <a:buNone/>
            </a:pPr>
            <a:r>
              <a:rPr b="0" i="0" lang="en-US" sz="1800" u="none" cap="none" strike="noStrike">
                <a:solidFill>
                  <a:schemeClr val="dk1"/>
                </a:solidFill>
                <a:latin typeface="Arial"/>
                <a:ea typeface="Arial"/>
                <a:cs typeface="Arial"/>
                <a:sym typeface="Arial"/>
              </a:rPr>
              <a:t>Medria Kusuma Dewi Hardhienata, S.Komp., Ph.D.	</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400"/>
              <a:buFont typeface="Arial"/>
              <a:buNone/>
            </a:pPr>
            <a:r>
              <a:t/>
            </a:r>
            <a:endParaRPr b="0" i="0" sz="1800" u="none" cap="none" strike="noStrike">
              <a:solidFill>
                <a:schemeClr val="dk1"/>
              </a:solidFill>
              <a:latin typeface="Arial"/>
              <a:ea typeface="Arial"/>
              <a:cs typeface="Arial"/>
              <a:sym typeface="Arial"/>
            </a:endParaRPr>
          </a:p>
        </p:txBody>
      </p:sp>
      <p:sp>
        <p:nvSpPr>
          <p:cNvPr id="94" name="Google Shape;94;g1b115d48aec_0_1"/>
          <p:cNvSpPr/>
          <p:nvPr/>
        </p:nvSpPr>
        <p:spPr>
          <a:xfrm>
            <a:off x="0" y="6465194"/>
            <a:ext cx="12192000" cy="392700"/>
          </a:xfrm>
          <a:prstGeom prst="rect">
            <a:avLst/>
          </a:prstGeom>
          <a:solidFill>
            <a:srgbClr val="243B9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5" name="Google Shape;95;g1b115d48aec_0_1"/>
          <p:cNvSpPr txBox="1"/>
          <p:nvPr/>
        </p:nvSpPr>
        <p:spPr>
          <a:xfrm>
            <a:off x="3847350" y="3906475"/>
            <a:ext cx="4497300" cy="566400"/>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400"/>
              <a:buFont typeface="Arial"/>
              <a:buNone/>
            </a:pPr>
            <a:r>
              <a:rPr b="0" i="0" lang="en-US" sz="2400" u="none" cap="none" strike="noStrike">
                <a:solidFill>
                  <a:schemeClr val="dk1"/>
                </a:solidFill>
                <a:latin typeface="Arial"/>
                <a:ea typeface="Arial"/>
                <a:cs typeface="Arial"/>
                <a:sym typeface="Arial"/>
              </a:rPr>
              <a:t>Rizal Mujahiddan (G64190069)</a:t>
            </a:r>
            <a:endParaRPr b="0" i="0" sz="2400" u="none" cap="none" strike="noStrike">
              <a:solidFill>
                <a:schemeClr val="dk1"/>
              </a:solidFill>
              <a:latin typeface="Arial"/>
              <a:ea typeface="Arial"/>
              <a:cs typeface="Arial"/>
              <a:sym typeface="Arial"/>
            </a:endParaRPr>
          </a:p>
        </p:txBody>
      </p:sp>
      <p:sp>
        <p:nvSpPr>
          <p:cNvPr id="96" name="Google Shape;96;g1b115d48aec_0_1"/>
          <p:cNvSpPr txBox="1"/>
          <p:nvPr/>
        </p:nvSpPr>
        <p:spPr>
          <a:xfrm>
            <a:off x="1637925" y="1004050"/>
            <a:ext cx="9144000" cy="757200"/>
          </a:xfrm>
          <a:prstGeom prst="rect">
            <a:avLst/>
          </a:prstGeom>
          <a:noFill/>
          <a:ln>
            <a:noFill/>
          </a:ln>
        </p:spPr>
        <p:txBody>
          <a:bodyPr anchorCtr="0" anchor="t" bIns="45700" lIns="91425" spcFirstLastPara="1" rIns="91425" wrap="square" tIns="45700">
            <a:spAutoFit/>
          </a:bodyPr>
          <a:lstStyle/>
          <a:p>
            <a:pPr indent="0" lvl="0" marL="0" marR="0" rtl="0" algn="ctr">
              <a:lnSpc>
                <a:spcPct val="90000"/>
              </a:lnSpc>
              <a:spcBef>
                <a:spcPts val="0"/>
              </a:spcBef>
              <a:spcAft>
                <a:spcPts val="0"/>
              </a:spcAft>
              <a:buClr>
                <a:schemeClr val="dk1"/>
              </a:buClr>
              <a:buSzPts val="2400"/>
              <a:buFont typeface="Arial"/>
              <a:buNone/>
            </a:pPr>
            <a:r>
              <a:rPr lang="en-US" sz="2400">
                <a:solidFill>
                  <a:schemeClr val="dk1"/>
                </a:solidFill>
              </a:rPr>
              <a:t>Seminar Hasil</a:t>
            </a:r>
            <a:endParaRPr b="0" i="0" sz="2400" u="none" cap="none" strike="noStrike">
              <a:solidFill>
                <a:schemeClr val="dk1"/>
              </a:solidFill>
              <a:latin typeface="Arial"/>
              <a:ea typeface="Arial"/>
              <a:cs typeface="Arial"/>
              <a:sym typeface="Arial"/>
            </a:endParaRPr>
          </a:p>
          <a:p>
            <a:pPr indent="0" lvl="0" marL="0" marR="0" rtl="0" algn="ctr">
              <a:lnSpc>
                <a:spcPct val="90000"/>
              </a:lnSpc>
              <a:spcBef>
                <a:spcPts val="0"/>
              </a:spcBef>
              <a:spcAft>
                <a:spcPts val="0"/>
              </a:spcAft>
              <a:buClr>
                <a:schemeClr val="dk1"/>
              </a:buClr>
              <a:buSzPts val="2400"/>
              <a:buFont typeface="Arial"/>
              <a:buNone/>
            </a:pPr>
            <a:r>
              <a:rPr b="0" i="0" lang="en-US" sz="2400" u="none" cap="none" strike="noStrike">
                <a:solidFill>
                  <a:schemeClr val="dk1"/>
                </a:solidFill>
                <a:latin typeface="Arial"/>
                <a:ea typeface="Arial"/>
                <a:cs typeface="Arial"/>
                <a:sym typeface="Arial"/>
              </a:rPr>
              <a:t>Program Sarjana Ilmu Komputer</a:t>
            </a:r>
            <a:endParaRPr b="0" i="0" sz="2400" u="none" cap="none" strike="noStrike">
              <a:solidFill>
                <a:schemeClr val="dk1"/>
              </a:solidFill>
              <a:latin typeface="Arial"/>
              <a:ea typeface="Arial"/>
              <a:cs typeface="Arial"/>
              <a:sym typeface="Arial"/>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1b42d9693fa_1_103"/>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Algoritma Prophet</a:t>
            </a:r>
            <a:endParaRPr/>
          </a:p>
        </p:txBody>
      </p:sp>
      <p:sp>
        <p:nvSpPr>
          <p:cNvPr id="206" name="Google Shape;206;g1b42d9693fa_1_103"/>
          <p:cNvSpPr txBox="1"/>
          <p:nvPr>
            <p:ph idx="1" type="body"/>
          </p:nvPr>
        </p:nvSpPr>
        <p:spPr>
          <a:xfrm>
            <a:off x="838225" y="4234325"/>
            <a:ext cx="3999600" cy="1019700"/>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1000"/>
              </a:spcBef>
              <a:spcAft>
                <a:spcPts val="0"/>
              </a:spcAft>
              <a:buSzPts val="2800"/>
              <a:buChar char="•"/>
            </a:pPr>
            <a:r>
              <a:rPr lang="en-US"/>
              <a:t>Forecasting at Scale</a:t>
            </a:r>
            <a:endParaRPr/>
          </a:p>
          <a:p>
            <a:pPr indent="0" lvl="0" marL="457200" rtl="0" algn="l">
              <a:lnSpc>
                <a:spcPct val="90000"/>
              </a:lnSpc>
              <a:spcBef>
                <a:spcPts val="1000"/>
              </a:spcBef>
              <a:spcAft>
                <a:spcPts val="0"/>
              </a:spcAft>
              <a:buSzPts val="2800"/>
              <a:buNone/>
            </a:pPr>
            <a:r>
              <a:rPr lang="en-US" sz="1649"/>
              <a:t>(Taylor </a:t>
            </a:r>
            <a:r>
              <a:rPr i="1" lang="en-US" sz="1649"/>
              <a:t>&amp; Letham</a:t>
            </a:r>
            <a:r>
              <a:rPr i="1" lang="en-US" sz="1649"/>
              <a:t>.</a:t>
            </a:r>
            <a:r>
              <a:rPr lang="en-US" sz="1649"/>
              <a:t> 2017)</a:t>
            </a:r>
            <a:endParaRPr sz="1649"/>
          </a:p>
        </p:txBody>
      </p:sp>
      <p:pic>
        <p:nvPicPr>
          <p:cNvPr id="207" name="Google Shape;207;g1b42d9693fa_1_103"/>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208" name="Google Shape;208;g1b42d9693fa_1_103"/>
          <p:cNvPicPr preferRelativeResize="0"/>
          <p:nvPr/>
        </p:nvPicPr>
        <p:blipFill rotWithShape="1">
          <a:blip r:embed="rId4">
            <a:alphaModFix/>
          </a:blip>
          <a:srcRect b="0" l="0" r="0" t="0"/>
          <a:stretch/>
        </p:blipFill>
        <p:spPr>
          <a:xfrm>
            <a:off x="9738360" y="272389"/>
            <a:ext cx="2079784" cy="544420"/>
          </a:xfrm>
          <a:prstGeom prst="rect">
            <a:avLst/>
          </a:prstGeom>
          <a:noFill/>
          <a:ln>
            <a:noFill/>
          </a:ln>
        </p:spPr>
      </p:pic>
      <p:pic>
        <p:nvPicPr>
          <p:cNvPr id="209" name="Google Shape;209;g1b42d9693fa_1_103"/>
          <p:cNvPicPr preferRelativeResize="0"/>
          <p:nvPr/>
        </p:nvPicPr>
        <p:blipFill>
          <a:blip r:embed="rId5">
            <a:alphaModFix/>
          </a:blip>
          <a:stretch>
            <a:fillRect/>
          </a:stretch>
        </p:blipFill>
        <p:spPr>
          <a:xfrm>
            <a:off x="838198" y="1135549"/>
            <a:ext cx="3539424" cy="3098775"/>
          </a:xfrm>
          <a:prstGeom prst="rect">
            <a:avLst/>
          </a:prstGeom>
          <a:noFill/>
          <a:ln>
            <a:noFill/>
          </a:ln>
        </p:spPr>
      </p:pic>
      <p:sp>
        <p:nvSpPr>
          <p:cNvPr id="210" name="Google Shape;210;g1b42d9693fa_1_103"/>
          <p:cNvSpPr txBox="1"/>
          <p:nvPr>
            <p:ph idx="1" type="body"/>
          </p:nvPr>
        </p:nvSpPr>
        <p:spPr>
          <a:xfrm>
            <a:off x="4377625" y="1135621"/>
            <a:ext cx="7440600" cy="2678700"/>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1000"/>
              </a:spcBef>
              <a:spcAft>
                <a:spcPts val="0"/>
              </a:spcAft>
              <a:buSzPts val="2800"/>
              <a:buChar char="•"/>
            </a:pPr>
            <a:r>
              <a:rPr lang="en-US"/>
              <a:t>y(t) = g(t) + s(t) + h(t) + ϵ(t)</a:t>
            </a:r>
            <a:endParaRPr/>
          </a:p>
          <a:p>
            <a:pPr indent="-381000" lvl="1" marL="914400" rtl="0" algn="l">
              <a:lnSpc>
                <a:spcPct val="90000"/>
              </a:lnSpc>
              <a:spcBef>
                <a:spcPts val="1000"/>
              </a:spcBef>
              <a:spcAft>
                <a:spcPts val="0"/>
              </a:spcAft>
              <a:buSzPts val="2400"/>
              <a:buChar char="•"/>
            </a:pPr>
            <a:r>
              <a:rPr lang="en-US"/>
              <a:t>g(t) : Trend Function</a:t>
            </a:r>
            <a:endParaRPr/>
          </a:p>
          <a:p>
            <a:pPr indent="-381000" lvl="1" marL="914400" rtl="0" algn="l">
              <a:lnSpc>
                <a:spcPct val="90000"/>
              </a:lnSpc>
              <a:spcBef>
                <a:spcPts val="1000"/>
              </a:spcBef>
              <a:spcAft>
                <a:spcPts val="0"/>
              </a:spcAft>
              <a:buSzPts val="2400"/>
              <a:buChar char="•"/>
            </a:pPr>
            <a:r>
              <a:rPr lang="en-US"/>
              <a:t>s(t) : Seasonality Function</a:t>
            </a:r>
            <a:endParaRPr/>
          </a:p>
          <a:p>
            <a:pPr indent="-381000" lvl="1" marL="914400" rtl="0" algn="l">
              <a:lnSpc>
                <a:spcPct val="90000"/>
              </a:lnSpc>
              <a:spcBef>
                <a:spcPts val="1000"/>
              </a:spcBef>
              <a:spcAft>
                <a:spcPts val="0"/>
              </a:spcAft>
              <a:buSzPts val="2400"/>
              <a:buChar char="•"/>
            </a:pPr>
            <a:r>
              <a:rPr lang="en-US"/>
              <a:t>h(t) : Holiday Function</a:t>
            </a:r>
            <a:endParaRPr/>
          </a:p>
          <a:p>
            <a:pPr indent="-368300" lvl="1" marL="914400" rtl="0" algn="l">
              <a:spcBef>
                <a:spcPts val="1000"/>
              </a:spcBef>
              <a:spcAft>
                <a:spcPts val="0"/>
              </a:spcAft>
              <a:buSzPts val="2200"/>
              <a:buChar char="•"/>
            </a:pPr>
            <a:r>
              <a:rPr lang="en-US" sz="2600"/>
              <a:t>ϵ(t) : </a:t>
            </a:r>
            <a:r>
              <a:rPr lang="en-US" sz="2500"/>
              <a:t>Error Function</a:t>
            </a:r>
            <a:endParaRPr sz="2100"/>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230f4f6f799_0_4"/>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Algoritma Prophet</a:t>
            </a:r>
            <a:endParaRPr/>
          </a:p>
        </p:txBody>
      </p:sp>
      <p:sp>
        <p:nvSpPr>
          <p:cNvPr id="216" name="Google Shape;216;g230f4f6f799_0_4"/>
          <p:cNvSpPr txBox="1"/>
          <p:nvPr>
            <p:ph idx="1" type="body"/>
          </p:nvPr>
        </p:nvSpPr>
        <p:spPr>
          <a:xfrm>
            <a:off x="419450" y="5188225"/>
            <a:ext cx="4089000" cy="1019700"/>
          </a:xfrm>
          <a:prstGeom prst="rect">
            <a:avLst/>
          </a:prstGeom>
          <a:noFill/>
          <a:ln>
            <a:noFill/>
          </a:ln>
        </p:spPr>
        <p:txBody>
          <a:bodyPr anchorCtr="0" anchor="t" bIns="45700" lIns="91425" spcFirstLastPara="1" rIns="91425" wrap="square" tIns="45700">
            <a:normAutofit/>
          </a:bodyPr>
          <a:lstStyle/>
          <a:p>
            <a:pPr indent="-406400" lvl="0" marL="457200" rtl="0" algn="l">
              <a:spcBef>
                <a:spcPts val="1000"/>
              </a:spcBef>
              <a:spcAft>
                <a:spcPts val="0"/>
              </a:spcAft>
              <a:buSzPts val="2800"/>
              <a:buChar char="•"/>
            </a:pPr>
            <a:r>
              <a:rPr lang="en-US"/>
              <a:t>Forecasting at Scale</a:t>
            </a:r>
            <a:endParaRPr/>
          </a:p>
          <a:p>
            <a:pPr indent="0" lvl="0" marL="457200" rtl="0" algn="l">
              <a:lnSpc>
                <a:spcPct val="90000"/>
              </a:lnSpc>
              <a:spcBef>
                <a:spcPts val="1000"/>
              </a:spcBef>
              <a:spcAft>
                <a:spcPts val="0"/>
              </a:spcAft>
              <a:buSzPts val="2800"/>
              <a:buNone/>
            </a:pPr>
            <a:r>
              <a:rPr lang="en-US" sz="1649"/>
              <a:t>(Taylor </a:t>
            </a:r>
            <a:r>
              <a:rPr i="1" lang="en-US" sz="1649"/>
              <a:t>&amp; Letham.</a:t>
            </a:r>
            <a:r>
              <a:rPr lang="en-US" sz="1649"/>
              <a:t> 2017)</a:t>
            </a:r>
            <a:endParaRPr sz="1649"/>
          </a:p>
        </p:txBody>
      </p:sp>
      <p:pic>
        <p:nvPicPr>
          <p:cNvPr id="217" name="Google Shape;217;g230f4f6f799_0_4"/>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218" name="Google Shape;218;g230f4f6f799_0_4"/>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sp>
        <p:nvSpPr>
          <p:cNvPr id="219" name="Google Shape;219;g230f4f6f799_0_4"/>
          <p:cNvSpPr txBox="1"/>
          <p:nvPr>
            <p:ph idx="1" type="body"/>
          </p:nvPr>
        </p:nvSpPr>
        <p:spPr>
          <a:xfrm>
            <a:off x="4720575" y="1135625"/>
            <a:ext cx="7097700" cy="4052700"/>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1000"/>
              </a:spcBef>
              <a:spcAft>
                <a:spcPts val="0"/>
              </a:spcAft>
              <a:buSzPts val="2800"/>
              <a:buChar char="•"/>
            </a:pPr>
            <a:r>
              <a:rPr lang="en-US"/>
              <a:t>Bisa dilakukan Plotting komponen dari trend, seasonality, hingga error</a:t>
            </a:r>
            <a:endParaRPr/>
          </a:p>
          <a:p>
            <a:pPr indent="-406400" lvl="0" marL="457200" rtl="0" algn="l">
              <a:lnSpc>
                <a:spcPct val="90000"/>
              </a:lnSpc>
              <a:spcBef>
                <a:spcPts val="1000"/>
              </a:spcBef>
              <a:spcAft>
                <a:spcPts val="0"/>
              </a:spcAft>
              <a:buSzPts val="2800"/>
              <a:buChar char="•"/>
            </a:pPr>
            <a:r>
              <a:rPr lang="en-US"/>
              <a:t>Biasanya Seasonality melibatkan Tingkatan fourier</a:t>
            </a:r>
            <a:endParaRPr/>
          </a:p>
          <a:p>
            <a:pPr indent="-406400" lvl="0" marL="457200" rtl="0" algn="l">
              <a:lnSpc>
                <a:spcPct val="90000"/>
              </a:lnSpc>
              <a:spcBef>
                <a:spcPts val="1000"/>
              </a:spcBef>
              <a:spcAft>
                <a:spcPts val="0"/>
              </a:spcAft>
              <a:buSzPts val="2800"/>
              <a:buChar char="•"/>
            </a:pPr>
            <a:r>
              <a:rPr lang="en-US"/>
              <a:t>Algoritma Prophet dibuat dengan bekerjasama perusahaan facebook (Sekarang namanya meta)</a:t>
            </a:r>
            <a:endParaRPr/>
          </a:p>
        </p:txBody>
      </p:sp>
      <p:pic>
        <p:nvPicPr>
          <p:cNvPr id="220" name="Google Shape;220;g230f4f6f799_0_4"/>
          <p:cNvPicPr preferRelativeResize="0"/>
          <p:nvPr/>
        </p:nvPicPr>
        <p:blipFill>
          <a:blip r:embed="rId5">
            <a:alphaModFix/>
          </a:blip>
          <a:stretch>
            <a:fillRect/>
          </a:stretch>
        </p:blipFill>
        <p:spPr>
          <a:xfrm>
            <a:off x="419450" y="1315501"/>
            <a:ext cx="4301124" cy="34110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232e15a8a2c_0_0"/>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Harga Emas</a:t>
            </a:r>
            <a:endParaRPr/>
          </a:p>
        </p:txBody>
      </p:sp>
      <p:pic>
        <p:nvPicPr>
          <p:cNvPr id="226" name="Google Shape;226;g232e15a8a2c_0_0"/>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227" name="Google Shape;227;g232e15a8a2c_0_0"/>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pic>
        <p:nvPicPr>
          <p:cNvPr id="228" name="Google Shape;228;g232e15a8a2c_0_0"/>
          <p:cNvPicPr preferRelativeResize="0"/>
          <p:nvPr/>
        </p:nvPicPr>
        <p:blipFill>
          <a:blip r:embed="rId5">
            <a:alphaModFix/>
          </a:blip>
          <a:stretch>
            <a:fillRect/>
          </a:stretch>
        </p:blipFill>
        <p:spPr>
          <a:xfrm>
            <a:off x="838201" y="1135550"/>
            <a:ext cx="2701127" cy="4052675"/>
          </a:xfrm>
          <a:prstGeom prst="rect">
            <a:avLst/>
          </a:prstGeom>
          <a:noFill/>
          <a:ln>
            <a:noFill/>
          </a:ln>
        </p:spPr>
      </p:pic>
      <p:sp>
        <p:nvSpPr>
          <p:cNvPr id="229" name="Google Shape;229;g232e15a8a2c_0_0"/>
          <p:cNvSpPr txBox="1"/>
          <p:nvPr>
            <p:ph idx="1" type="body"/>
          </p:nvPr>
        </p:nvSpPr>
        <p:spPr>
          <a:xfrm>
            <a:off x="419450" y="5188225"/>
            <a:ext cx="3120000" cy="1669800"/>
          </a:xfrm>
          <a:prstGeom prst="rect">
            <a:avLst/>
          </a:prstGeom>
          <a:noFill/>
          <a:ln>
            <a:noFill/>
          </a:ln>
        </p:spPr>
        <p:txBody>
          <a:bodyPr anchorCtr="0" anchor="t" bIns="45700" lIns="91425" spcFirstLastPara="1" rIns="91425" wrap="square" tIns="45700">
            <a:normAutofit/>
          </a:bodyPr>
          <a:lstStyle/>
          <a:p>
            <a:pPr indent="-346011" lvl="0" marL="457200" rtl="0" algn="l">
              <a:spcBef>
                <a:spcPts val="1000"/>
              </a:spcBef>
              <a:spcAft>
                <a:spcPts val="0"/>
              </a:spcAft>
              <a:buSzPts val="1849"/>
              <a:buChar char="•"/>
            </a:pPr>
            <a:r>
              <a:rPr i="1" lang="en-US" sz="1849"/>
              <a:t>(</a:t>
            </a:r>
            <a:r>
              <a:rPr i="1" lang="en-US" sz="1849"/>
              <a:t>Bouoiyour et al</a:t>
            </a:r>
            <a:r>
              <a:rPr i="1" lang="en-US" sz="1849"/>
              <a:t>. 2023)</a:t>
            </a:r>
            <a:endParaRPr i="1" sz="1849"/>
          </a:p>
          <a:p>
            <a:pPr indent="-346011" lvl="0" marL="457200" rtl="0" algn="l">
              <a:spcBef>
                <a:spcPts val="0"/>
              </a:spcBef>
              <a:spcAft>
                <a:spcPts val="0"/>
              </a:spcAft>
              <a:buSzPts val="1849"/>
              <a:buChar char="•"/>
            </a:pPr>
            <a:r>
              <a:rPr i="1" lang="en-US" sz="1849"/>
              <a:t>(Khani et al. 2021)</a:t>
            </a:r>
            <a:endParaRPr i="1" sz="1849"/>
          </a:p>
          <a:p>
            <a:pPr indent="-346011" lvl="0" marL="457200" rtl="0" algn="l">
              <a:spcBef>
                <a:spcPts val="0"/>
              </a:spcBef>
              <a:spcAft>
                <a:spcPts val="0"/>
              </a:spcAft>
              <a:buSzPts val="1849"/>
              <a:buChar char="•"/>
            </a:pPr>
            <a:r>
              <a:rPr i="1" lang="en-US" sz="1849"/>
              <a:t>(Farhat &amp; Ghalayini 2020)</a:t>
            </a:r>
            <a:endParaRPr i="1" sz="1849"/>
          </a:p>
        </p:txBody>
      </p:sp>
      <p:sp>
        <p:nvSpPr>
          <p:cNvPr id="230" name="Google Shape;230;g232e15a8a2c_0_0"/>
          <p:cNvSpPr txBox="1"/>
          <p:nvPr>
            <p:ph idx="1" type="body"/>
          </p:nvPr>
        </p:nvSpPr>
        <p:spPr>
          <a:xfrm>
            <a:off x="3608475" y="1135550"/>
            <a:ext cx="8134800" cy="5283300"/>
          </a:xfrm>
          <a:prstGeom prst="rect">
            <a:avLst/>
          </a:prstGeom>
          <a:noFill/>
          <a:ln>
            <a:noFill/>
          </a:ln>
        </p:spPr>
        <p:txBody>
          <a:bodyPr anchorCtr="0" anchor="t" bIns="45700" lIns="91425" spcFirstLastPara="1" rIns="91425" wrap="square" tIns="45700">
            <a:noAutofit/>
          </a:bodyPr>
          <a:lstStyle/>
          <a:p>
            <a:pPr indent="-368300" lvl="0" marL="457200" rtl="0" algn="l">
              <a:lnSpc>
                <a:spcPct val="90000"/>
              </a:lnSpc>
              <a:spcBef>
                <a:spcPts val="0"/>
              </a:spcBef>
              <a:spcAft>
                <a:spcPts val="0"/>
              </a:spcAft>
              <a:buSzPts val="2200"/>
              <a:buChar char="•"/>
            </a:pPr>
            <a:r>
              <a:rPr lang="en-US" sz="2200"/>
              <a:t>Emas adalah barang investasi yang aman karena harganya yang cenderung stabil</a:t>
            </a:r>
            <a:endParaRPr sz="2200"/>
          </a:p>
          <a:p>
            <a:pPr indent="-368300" lvl="0" marL="457200" rtl="0" algn="l">
              <a:lnSpc>
                <a:spcPct val="90000"/>
              </a:lnSpc>
              <a:spcBef>
                <a:spcPts val="0"/>
              </a:spcBef>
              <a:spcAft>
                <a:spcPts val="0"/>
              </a:spcAft>
              <a:buSzPts val="2200"/>
              <a:buChar char="•"/>
            </a:pPr>
            <a:r>
              <a:rPr lang="en-US" sz="2200"/>
              <a:t>Faktor penentu harga emas </a:t>
            </a:r>
            <a:endParaRPr sz="2200"/>
          </a:p>
          <a:p>
            <a:pPr indent="-355600" lvl="1" marL="914400" rtl="0" algn="l">
              <a:lnSpc>
                <a:spcPct val="90000"/>
              </a:lnSpc>
              <a:spcBef>
                <a:spcPts val="0"/>
              </a:spcBef>
              <a:spcAft>
                <a:spcPts val="0"/>
              </a:spcAft>
              <a:buSzPts val="2000"/>
              <a:buChar char="•"/>
            </a:pPr>
            <a:r>
              <a:rPr lang="en-US" sz="2000"/>
              <a:t>Kesehatan</a:t>
            </a:r>
            <a:endParaRPr sz="2000"/>
          </a:p>
          <a:p>
            <a:pPr indent="-342900" lvl="2" marL="1371600" rtl="0" algn="l">
              <a:lnSpc>
                <a:spcPct val="90000"/>
              </a:lnSpc>
              <a:spcBef>
                <a:spcPts val="0"/>
              </a:spcBef>
              <a:spcAft>
                <a:spcPts val="0"/>
              </a:spcAft>
              <a:buSzPts val="1800"/>
              <a:buChar char="•"/>
            </a:pPr>
            <a:r>
              <a:rPr lang="en-US" sz="1800"/>
              <a:t>Kasus Korona </a:t>
            </a:r>
            <a:endParaRPr sz="1800"/>
          </a:p>
          <a:p>
            <a:pPr indent="-355600" lvl="1" marL="914400" rtl="0" algn="l">
              <a:lnSpc>
                <a:spcPct val="90000"/>
              </a:lnSpc>
              <a:spcBef>
                <a:spcPts val="0"/>
              </a:spcBef>
              <a:spcAft>
                <a:spcPts val="0"/>
              </a:spcAft>
              <a:buSzPts val="2000"/>
              <a:buChar char="•"/>
            </a:pPr>
            <a:r>
              <a:rPr lang="en-US" sz="2000"/>
              <a:t>Ekonomi</a:t>
            </a:r>
            <a:endParaRPr sz="2000"/>
          </a:p>
          <a:p>
            <a:pPr indent="-342900" lvl="2" marL="1371600" rtl="0" algn="l">
              <a:spcBef>
                <a:spcPts val="0"/>
              </a:spcBef>
              <a:spcAft>
                <a:spcPts val="0"/>
              </a:spcAft>
              <a:buSzPts val="1800"/>
              <a:buChar char="•"/>
            </a:pPr>
            <a:r>
              <a:rPr lang="en-US" sz="1800"/>
              <a:t>permintaan dan penawaran emas</a:t>
            </a:r>
            <a:endParaRPr sz="1800"/>
          </a:p>
          <a:p>
            <a:pPr indent="-342900" lvl="2" marL="1371600" rtl="0" algn="l">
              <a:spcBef>
                <a:spcPts val="0"/>
              </a:spcBef>
              <a:spcAft>
                <a:spcPts val="0"/>
              </a:spcAft>
              <a:buSzPts val="1800"/>
              <a:buChar char="•"/>
            </a:pPr>
            <a:r>
              <a:rPr lang="en-US" sz="1800"/>
              <a:t>Harga minyak bumi</a:t>
            </a:r>
            <a:endParaRPr sz="1800"/>
          </a:p>
          <a:p>
            <a:pPr indent="-355600" lvl="1" marL="914400" rtl="0" algn="l">
              <a:lnSpc>
                <a:spcPct val="90000"/>
              </a:lnSpc>
              <a:spcBef>
                <a:spcPts val="0"/>
              </a:spcBef>
              <a:spcAft>
                <a:spcPts val="0"/>
              </a:spcAft>
              <a:buSzPts val="2000"/>
              <a:buChar char="•"/>
            </a:pPr>
            <a:r>
              <a:rPr lang="en-US" sz="2000"/>
              <a:t>Kebijakan Moneter</a:t>
            </a:r>
            <a:endParaRPr sz="2000"/>
          </a:p>
          <a:p>
            <a:pPr indent="-342900" lvl="2" marL="1371600" rtl="0" algn="l">
              <a:lnSpc>
                <a:spcPct val="90000"/>
              </a:lnSpc>
              <a:spcBef>
                <a:spcPts val="0"/>
              </a:spcBef>
              <a:spcAft>
                <a:spcPts val="0"/>
              </a:spcAft>
              <a:buSzPts val="1800"/>
              <a:buChar char="•"/>
            </a:pPr>
            <a:r>
              <a:rPr lang="en-US" sz="1800"/>
              <a:t>Suku bunga</a:t>
            </a:r>
            <a:endParaRPr sz="1800"/>
          </a:p>
          <a:p>
            <a:pPr indent="-342900" lvl="2" marL="1371600" rtl="0" algn="l">
              <a:lnSpc>
                <a:spcPct val="90000"/>
              </a:lnSpc>
              <a:spcBef>
                <a:spcPts val="0"/>
              </a:spcBef>
              <a:spcAft>
                <a:spcPts val="0"/>
              </a:spcAft>
              <a:buSzPts val="1800"/>
              <a:buChar char="•"/>
            </a:pPr>
            <a:r>
              <a:rPr lang="en-US" sz="1800"/>
              <a:t>inflasi</a:t>
            </a:r>
            <a:endParaRPr sz="1800"/>
          </a:p>
          <a:p>
            <a:pPr indent="-342900" lvl="2" marL="1371600" rtl="0" algn="l">
              <a:lnSpc>
                <a:spcPct val="90000"/>
              </a:lnSpc>
              <a:spcBef>
                <a:spcPts val="0"/>
              </a:spcBef>
              <a:spcAft>
                <a:spcPts val="0"/>
              </a:spcAft>
              <a:buSzPts val="1800"/>
              <a:buChar char="•"/>
            </a:pPr>
            <a:r>
              <a:rPr lang="en-US" sz="1800"/>
              <a:t>suku bunga</a:t>
            </a:r>
            <a:endParaRPr sz="1800"/>
          </a:p>
          <a:p>
            <a:pPr indent="-355600" lvl="1" marL="914400" rtl="0" algn="l">
              <a:lnSpc>
                <a:spcPct val="90000"/>
              </a:lnSpc>
              <a:spcBef>
                <a:spcPts val="0"/>
              </a:spcBef>
              <a:spcAft>
                <a:spcPts val="0"/>
              </a:spcAft>
              <a:buSzPts val="2000"/>
              <a:buChar char="•"/>
            </a:pPr>
            <a:r>
              <a:rPr lang="en-US" sz="2000"/>
              <a:t>Finansial</a:t>
            </a:r>
            <a:endParaRPr sz="2000"/>
          </a:p>
          <a:p>
            <a:pPr indent="-342900" lvl="2" marL="1371600" rtl="0" algn="l">
              <a:lnSpc>
                <a:spcPct val="90000"/>
              </a:lnSpc>
              <a:spcBef>
                <a:spcPts val="0"/>
              </a:spcBef>
              <a:spcAft>
                <a:spcPts val="0"/>
              </a:spcAft>
              <a:buSzPts val="1800"/>
              <a:buChar char="•"/>
            </a:pPr>
            <a:r>
              <a:rPr lang="en-US" sz="1800"/>
              <a:t>Harga saham</a:t>
            </a:r>
            <a:endParaRPr sz="1800"/>
          </a:p>
          <a:p>
            <a:pPr indent="-342900" lvl="2" marL="1371600" rtl="0" algn="l">
              <a:lnSpc>
                <a:spcPct val="90000"/>
              </a:lnSpc>
              <a:spcBef>
                <a:spcPts val="0"/>
              </a:spcBef>
              <a:spcAft>
                <a:spcPts val="0"/>
              </a:spcAft>
              <a:buSzPts val="1800"/>
              <a:buChar char="•"/>
            </a:pPr>
            <a:r>
              <a:rPr lang="en-US" sz="1800"/>
              <a:t>kurs saham</a:t>
            </a:r>
            <a:endParaRPr sz="1800"/>
          </a:p>
          <a:p>
            <a:pPr indent="-355600" lvl="1" marL="914400" rtl="0" algn="l">
              <a:lnSpc>
                <a:spcPct val="90000"/>
              </a:lnSpc>
              <a:spcBef>
                <a:spcPts val="0"/>
              </a:spcBef>
              <a:spcAft>
                <a:spcPts val="0"/>
              </a:spcAft>
              <a:buSzPts val="2000"/>
              <a:buChar char="•"/>
            </a:pPr>
            <a:r>
              <a:rPr lang="en-US" sz="2000"/>
              <a:t>Politik</a:t>
            </a:r>
            <a:endParaRPr sz="2000"/>
          </a:p>
          <a:p>
            <a:pPr indent="-342900" lvl="2" marL="1371600" rtl="0" algn="l">
              <a:lnSpc>
                <a:spcPct val="90000"/>
              </a:lnSpc>
              <a:spcBef>
                <a:spcPts val="0"/>
              </a:spcBef>
              <a:spcAft>
                <a:spcPts val="0"/>
              </a:spcAft>
              <a:buSzPts val="1800"/>
              <a:buChar char="•"/>
            </a:pPr>
            <a:r>
              <a:rPr lang="en-US" sz="1800"/>
              <a:t>Spekulasi</a:t>
            </a:r>
            <a:endParaRPr sz="1800"/>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238a10b8a0e_0_2"/>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Perbandingan Model prediksi harga emas</a:t>
            </a:r>
            <a:endParaRPr/>
          </a:p>
        </p:txBody>
      </p:sp>
      <p:pic>
        <p:nvPicPr>
          <p:cNvPr id="236" name="Google Shape;236;g238a10b8a0e_0_2"/>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237" name="Google Shape;237;g238a10b8a0e_0_2"/>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pic>
        <p:nvPicPr>
          <p:cNvPr id="238" name="Google Shape;238;g238a10b8a0e_0_2"/>
          <p:cNvPicPr preferRelativeResize="0"/>
          <p:nvPr/>
        </p:nvPicPr>
        <p:blipFill>
          <a:blip r:embed="rId5">
            <a:alphaModFix/>
          </a:blip>
          <a:stretch>
            <a:fillRect/>
          </a:stretch>
        </p:blipFill>
        <p:spPr>
          <a:xfrm>
            <a:off x="419455" y="1135552"/>
            <a:ext cx="11331157" cy="47612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1a4b6dcf265cea45_17"/>
          <p:cNvSpPr txBox="1"/>
          <p:nvPr>
            <p:ph type="ctrTitle"/>
          </p:nvPr>
        </p:nvSpPr>
        <p:spPr>
          <a:xfrm>
            <a:off x="3978896" y="3133511"/>
            <a:ext cx="6703500" cy="591000"/>
          </a:xfrm>
          <a:prstGeom prst="rect">
            <a:avLst/>
          </a:prstGeom>
          <a:noFill/>
          <a:ln>
            <a:noFill/>
          </a:ln>
        </p:spPr>
        <p:txBody>
          <a:bodyPr anchorCtr="0" anchor="b" bIns="45700" lIns="91425" spcFirstLastPara="1" rIns="91425" wrap="square" tIns="45700">
            <a:spAutoFit/>
          </a:bodyPr>
          <a:lstStyle/>
          <a:p>
            <a:pPr indent="0" lvl="0" marL="0" rtl="0" algn="l">
              <a:lnSpc>
                <a:spcPct val="90000"/>
              </a:lnSpc>
              <a:spcBef>
                <a:spcPts val="0"/>
              </a:spcBef>
              <a:spcAft>
                <a:spcPts val="0"/>
              </a:spcAft>
              <a:buClr>
                <a:schemeClr val="dk1"/>
              </a:buClr>
              <a:buSzPts val="3600"/>
              <a:buFont typeface="Arial"/>
              <a:buNone/>
            </a:pPr>
            <a:r>
              <a:rPr b="1" lang="en-US" sz="3600">
                <a:latin typeface="Arial"/>
                <a:ea typeface="Arial"/>
                <a:cs typeface="Arial"/>
                <a:sym typeface="Arial"/>
              </a:rPr>
              <a:t>Metode Penelitian</a:t>
            </a:r>
            <a:endParaRPr b="1" sz="3600">
              <a:latin typeface="Arial"/>
              <a:ea typeface="Arial"/>
              <a:cs typeface="Arial"/>
              <a:sym typeface="Arial"/>
            </a:endParaRPr>
          </a:p>
        </p:txBody>
      </p:sp>
      <p:pic>
        <p:nvPicPr>
          <p:cNvPr id="244" name="Google Shape;244;g1a4b6dcf265cea45_17"/>
          <p:cNvPicPr preferRelativeResize="0"/>
          <p:nvPr/>
        </p:nvPicPr>
        <p:blipFill rotWithShape="1">
          <a:blip r:embed="rId3">
            <a:alphaModFix/>
          </a:blip>
          <a:srcRect b="0" l="0" r="0" t="0"/>
          <a:stretch/>
        </p:blipFill>
        <p:spPr>
          <a:xfrm>
            <a:off x="3837215" y="332694"/>
            <a:ext cx="2674621" cy="700129"/>
          </a:xfrm>
          <a:prstGeom prst="rect">
            <a:avLst/>
          </a:prstGeom>
          <a:noFill/>
          <a:ln>
            <a:noFill/>
          </a:ln>
        </p:spPr>
      </p:pic>
      <p:cxnSp>
        <p:nvCxnSpPr>
          <p:cNvPr id="245" name="Google Shape;245;g1a4b6dcf265cea45_17"/>
          <p:cNvCxnSpPr/>
          <p:nvPr/>
        </p:nvCxnSpPr>
        <p:spPr>
          <a:xfrm>
            <a:off x="6709955" y="332694"/>
            <a:ext cx="0" cy="700200"/>
          </a:xfrm>
          <a:prstGeom prst="straightConnector1">
            <a:avLst/>
          </a:prstGeom>
          <a:noFill/>
          <a:ln cap="flat" cmpd="sng" w="9525">
            <a:solidFill>
              <a:srgbClr val="243B90"/>
            </a:solidFill>
            <a:prstDash val="solid"/>
            <a:miter lim="800000"/>
            <a:headEnd len="sm" w="sm" type="none"/>
            <a:tailEnd len="sm" w="sm" type="none"/>
          </a:ln>
        </p:spPr>
      </p:cxnSp>
      <p:sp>
        <p:nvSpPr>
          <p:cNvPr id="246" name="Google Shape;246;g1a4b6dcf265cea45_17"/>
          <p:cNvSpPr txBox="1"/>
          <p:nvPr/>
        </p:nvSpPr>
        <p:spPr>
          <a:xfrm>
            <a:off x="6709955" y="324485"/>
            <a:ext cx="3782100" cy="708300"/>
          </a:xfrm>
          <a:prstGeom prst="rect">
            <a:avLst/>
          </a:prstGeom>
          <a:noFill/>
          <a:ln>
            <a:noFill/>
          </a:ln>
        </p:spPr>
        <p:txBody>
          <a:bodyPr anchorCtr="0" anchor="b" bIns="45700" lIns="91425" spcFirstLastPara="1" rIns="91425" wrap="square" tIns="45700">
            <a:normAutofit lnSpcReduction="10000"/>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Department of</a:t>
            </a:r>
            <a:endParaRPr b="0" i="0" sz="1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Computer Sciences</a:t>
            </a:r>
            <a:endParaRPr b="0" i="0" sz="16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t/>
            </a:r>
            <a:endParaRPr b="0" i="0" sz="1600" u="none" cap="none" strike="noStrike">
              <a:solidFill>
                <a:schemeClr val="dk1"/>
              </a:solidFill>
              <a:latin typeface="Arial"/>
              <a:ea typeface="Arial"/>
              <a:cs typeface="Arial"/>
              <a:sym typeface="Arial"/>
            </a:endParaRPr>
          </a:p>
        </p:txBody>
      </p:sp>
      <p:sp>
        <p:nvSpPr>
          <p:cNvPr id="247" name="Google Shape;247;g1a4b6dcf265cea45_17"/>
          <p:cNvSpPr/>
          <p:nvPr/>
        </p:nvSpPr>
        <p:spPr>
          <a:xfrm>
            <a:off x="0" y="6465194"/>
            <a:ext cx="12192000" cy="392700"/>
          </a:xfrm>
          <a:prstGeom prst="rect">
            <a:avLst/>
          </a:prstGeom>
          <a:solidFill>
            <a:srgbClr val="243B9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248" name="Google Shape;248;g1a4b6dcf265cea45_17"/>
          <p:cNvGrpSpPr/>
          <p:nvPr/>
        </p:nvGrpSpPr>
        <p:grpSpPr>
          <a:xfrm>
            <a:off x="0" y="1436696"/>
            <a:ext cx="3837215" cy="4803734"/>
            <a:chOff x="0" y="1136313"/>
            <a:chExt cx="3837215" cy="4529688"/>
          </a:xfrm>
        </p:grpSpPr>
        <p:pic>
          <p:nvPicPr>
            <p:cNvPr id="249" name="Google Shape;249;g1a4b6dcf265cea45_17"/>
            <p:cNvPicPr preferRelativeResize="0"/>
            <p:nvPr/>
          </p:nvPicPr>
          <p:blipFill rotWithShape="1">
            <a:blip r:embed="rId4">
              <a:alphaModFix/>
            </a:blip>
            <a:srcRect b="68233" l="56132" r="33732" t="25223"/>
            <a:stretch/>
          </p:blipFill>
          <p:spPr>
            <a:xfrm>
              <a:off x="1568609" y="1136313"/>
              <a:ext cx="586934" cy="547358"/>
            </a:xfrm>
            <a:custGeom>
              <a:rect b="b" l="l" r="r" t="t"/>
              <a:pathLst>
                <a:path extrusionOk="0" h="547358" w="586934">
                  <a:moveTo>
                    <a:pt x="0" y="0"/>
                  </a:moveTo>
                  <a:lnTo>
                    <a:pt x="586934" y="0"/>
                  </a:lnTo>
                  <a:lnTo>
                    <a:pt x="586934" y="547358"/>
                  </a:lnTo>
                  <a:lnTo>
                    <a:pt x="0" y="547358"/>
                  </a:lnTo>
                  <a:lnTo>
                    <a:pt x="0" y="0"/>
                  </a:lnTo>
                  <a:close/>
                </a:path>
              </a:pathLst>
            </a:custGeom>
            <a:noFill/>
            <a:ln>
              <a:noFill/>
            </a:ln>
          </p:spPr>
        </p:pic>
        <p:pic>
          <p:nvPicPr>
            <p:cNvPr id="250" name="Google Shape;250;g1a4b6dcf265cea45_17"/>
            <p:cNvPicPr preferRelativeResize="0"/>
            <p:nvPr/>
          </p:nvPicPr>
          <p:blipFill rotWithShape="1">
            <a:blip r:embed="rId4">
              <a:alphaModFix/>
            </a:blip>
            <a:srcRect b="63692" l="43943" r="44883" t="29755"/>
            <a:stretch/>
          </p:blipFill>
          <p:spPr>
            <a:xfrm>
              <a:off x="862642" y="1515324"/>
              <a:ext cx="647031" cy="548095"/>
            </a:xfrm>
            <a:custGeom>
              <a:rect b="b" l="l" r="r" t="t"/>
              <a:pathLst>
                <a:path extrusionOk="0" h="548095" w="647031">
                  <a:moveTo>
                    <a:pt x="0" y="0"/>
                  </a:moveTo>
                  <a:lnTo>
                    <a:pt x="647031" y="0"/>
                  </a:lnTo>
                  <a:lnTo>
                    <a:pt x="647031" y="548095"/>
                  </a:lnTo>
                  <a:lnTo>
                    <a:pt x="0" y="548095"/>
                  </a:lnTo>
                  <a:lnTo>
                    <a:pt x="0" y="0"/>
                  </a:lnTo>
                  <a:close/>
                </a:path>
              </a:pathLst>
            </a:custGeom>
            <a:noFill/>
            <a:ln>
              <a:noFill/>
            </a:ln>
          </p:spPr>
        </p:pic>
        <p:pic>
          <p:nvPicPr>
            <p:cNvPr id="251" name="Google Shape;251;g1a4b6dcf265cea45_17"/>
            <p:cNvPicPr preferRelativeResize="0"/>
            <p:nvPr/>
          </p:nvPicPr>
          <p:blipFill rotWithShape="1">
            <a:blip r:embed="rId4">
              <a:alphaModFix/>
            </a:blip>
            <a:srcRect b="52703" l="56133" r="21676" t="32070"/>
            <a:stretch/>
          </p:blipFill>
          <p:spPr>
            <a:xfrm>
              <a:off x="1568609" y="1709045"/>
              <a:ext cx="1284950" cy="1273582"/>
            </a:xfrm>
            <a:custGeom>
              <a:rect b="b" l="l" r="r" t="t"/>
              <a:pathLst>
                <a:path extrusionOk="0" h="1273582" w="1284950">
                  <a:moveTo>
                    <a:pt x="0" y="0"/>
                  </a:moveTo>
                  <a:lnTo>
                    <a:pt x="1284950" y="0"/>
                  </a:lnTo>
                  <a:lnTo>
                    <a:pt x="1284950" y="1273582"/>
                  </a:lnTo>
                  <a:lnTo>
                    <a:pt x="0" y="1273582"/>
                  </a:lnTo>
                  <a:lnTo>
                    <a:pt x="0" y="0"/>
                  </a:lnTo>
                  <a:close/>
                </a:path>
              </a:pathLst>
            </a:custGeom>
            <a:noFill/>
            <a:ln>
              <a:noFill/>
            </a:ln>
          </p:spPr>
        </p:pic>
        <p:pic>
          <p:nvPicPr>
            <p:cNvPr id="252" name="Google Shape;252;g1a4b6dcf265cea45_17"/>
            <p:cNvPicPr preferRelativeResize="0"/>
            <p:nvPr/>
          </p:nvPicPr>
          <p:blipFill rotWithShape="1">
            <a:blip r:embed="rId4">
              <a:alphaModFix/>
            </a:blip>
            <a:srcRect b="52850" l="79338" r="4693" t="34430"/>
            <a:stretch/>
          </p:blipFill>
          <p:spPr>
            <a:xfrm>
              <a:off x="2912495" y="1906436"/>
              <a:ext cx="924720" cy="1063923"/>
            </a:xfrm>
            <a:custGeom>
              <a:rect b="b" l="l" r="r" t="t"/>
              <a:pathLst>
                <a:path extrusionOk="0" h="1063923" w="924720">
                  <a:moveTo>
                    <a:pt x="0" y="0"/>
                  </a:moveTo>
                  <a:lnTo>
                    <a:pt x="924720" y="0"/>
                  </a:lnTo>
                  <a:lnTo>
                    <a:pt x="924720" y="1063923"/>
                  </a:lnTo>
                  <a:lnTo>
                    <a:pt x="0" y="1063923"/>
                  </a:lnTo>
                  <a:lnTo>
                    <a:pt x="0" y="0"/>
                  </a:lnTo>
                  <a:close/>
                </a:path>
              </a:pathLst>
            </a:custGeom>
            <a:noFill/>
            <a:ln>
              <a:noFill/>
            </a:ln>
          </p:spPr>
        </p:pic>
        <p:pic>
          <p:nvPicPr>
            <p:cNvPr id="253" name="Google Shape;253;g1a4b6dcf265cea45_17"/>
            <p:cNvPicPr preferRelativeResize="0"/>
            <p:nvPr/>
          </p:nvPicPr>
          <p:blipFill rotWithShape="1">
            <a:blip r:embed="rId4">
              <a:alphaModFix/>
            </a:blip>
            <a:srcRect b="52851" l="37559" r="44885" t="36638"/>
            <a:stretch/>
          </p:blipFill>
          <p:spPr>
            <a:xfrm>
              <a:off x="492981" y="2091192"/>
              <a:ext cx="1016692" cy="879165"/>
            </a:xfrm>
            <a:custGeom>
              <a:rect b="b" l="l" r="r" t="t"/>
              <a:pathLst>
                <a:path extrusionOk="0" h="879165" w="1016692">
                  <a:moveTo>
                    <a:pt x="0" y="0"/>
                  </a:moveTo>
                  <a:lnTo>
                    <a:pt x="1016692" y="0"/>
                  </a:lnTo>
                  <a:lnTo>
                    <a:pt x="1016692" y="879165"/>
                  </a:lnTo>
                  <a:lnTo>
                    <a:pt x="0" y="879165"/>
                  </a:lnTo>
                  <a:lnTo>
                    <a:pt x="0" y="0"/>
                  </a:lnTo>
                  <a:close/>
                </a:path>
              </a:pathLst>
            </a:custGeom>
            <a:noFill/>
            <a:ln>
              <a:noFill/>
            </a:ln>
          </p:spPr>
        </p:pic>
        <p:pic>
          <p:nvPicPr>
            <p:cNvPr id="254" name="Google Shape;254;g1a4b6dcf265cea45_17"/>
            <p:cNvPicPr preferRelativeResize="0"/>
            <p:nvPr/>
          </p:nvPicPr>
          <p:blipFill rotWithShape="1">
            <a:blip r:embed="rId4">
              <a:alphaModFix/>
            </a:blip>
            <a:srcRect b="44085" l="29046" r="44731" t="47700"/>
            <a:stretch/>
          </p:blipFill>
          <p:spPr>
            <a:xfrm>
              <a:off x="0" y="3016418"/>
              <a:ext cx="1518557" cy="687059"/>
            </a:xfrm>
            <a:custGeom>
              <a:rect b="b" l="l" r="r" t="t"/>
              <a:pathLst>
                <a:path extrusionOk="0" h="687059" w="1518557">
                  <a:moveTo>
                    <a:pt x="0" y="0"/>
                  </a:moveTo>
                  <a:lnTo>
                    <a:pt x="1518557" y="0"/>
                  </a:lnTo>
                  <a:lnTo>
                    <a:pt x="1518557" y="687059"/>
                  </a:lnTo>
                  <a:lnTo>
                    <a:pt x="0" y="687059"/>
                  </a:lnTo>
                  <a:lnTo>
                    <a:pt x="0" y="0"/>
                  </a:lnTo>
                  <a:close/>
                </a:path>
              </a:pathLst>
            </a:custGeom>
            <a:noFill/>
            <a:ln>
              <a:noFill/>
            </a:ln>
          </p:spPr>
        </p:pic>
        <p:pic>
          <p:nvPicPr>
            <p:cNvPr id="255" name="Google Shape;255;g1a4b6dcf265cea45_17"/>
            <p:cNvPicPr preferRelativeResize="0"/>
            <p:nvPr/>
          </p:nvPicPr>
          <p:blipFill rotWithShape="1">
            <a:blip r:embed="rId4">
              <a:alphaModFix/>
            </a:blip>
            <a:srcRect b="43934" l="56132" r="4693" t="47852"/>
            <a:stretch/>
          </p:blipFill>
          <p:spPr>
            <a:xfrm>
              <a:off x="1568610" y="3029105"/>
              <a:ext cx="2268605" cy="687059"/>
            </a:xfrm>
            <a:custGeom>
              <a:rect b="b" l="l" r="r" t="t"/>
              <a:pathLst>
                <a:path extrusionOk="0" h="687059" w="2268605">
                  <a:moveTo>
                    <a:pt x="0" y="0"/>
                  </a:moveTo>
                  <a:lnTo>
                    <a:pt x="2268605" y="0"/>
                  </a:lnTo>
                  <a:lnTo>
                    <a:pt x="2268605" y="687059"/>
                  </a:lnTo>
                  <a:lnTo>
                    <a:pt x="0" y="687059"/>
                  </a:lnTo>
                  <a:lnTo>
                    <a:pt x="0" y="0"/>
                  </a:lnTo>
                  <a:close/>
                </a:path>
              </a:pathLst>
            </a:custGeom>
            <a:noFill/>
            <a:ln>
              <a:noFill/>
            </a:ln>
          </p:spPr>
        </p:pic>
        <p:pic>
          <p:nvPicPr>
            <p:cNvPr id="256" name="Google Shape;256;g1a4b6dcf265cea45_17"/>
            <p:cNvPicPr preferRelativeResize="0"/>
            <p:nvPr/>
          </p:nvPicPr>
          <p:blipFill rotWithShape="1">
            <a:blip r:embed="rId4">
              <a:alphaModFix/>
            </a:blip>
            <a:srcRect b="38639" l="29047" r="62439" t="56428"/>
            <a:stretch/>
          </p:blipFill>
          <p:spPr>
            <a:xfrm>
              <a:off x="0" y="3746606"/>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257" name="Google Shape;257;g1a4b6dcf265cea45_17"/>
            <p:cNvPicPr preferRelativeResize="0"/>
            <p:nvPr/>
          </p:nvPicPr>
          <p:blipFill rotWithShape="1">
            <a:blip r:embed="rId4">
              <a:alphaModFix/>
            </a:blip>
            <a:srcRect b="36872" l="38133" r="49952" t="56428"/>
            <a:stretch/>
          </p:blipFill>
          <p:spPr>
            <a:xfrm>
              <a:off x="526254" y="3746606"/>
              <a:ext cx="689898" cy="560218"/>
            </a:xfrm>
            <a:custGeom>
              <a:rect b="b" l="l" r="r" t="t"/>
              <a:pathLst>
                <a:path extrusionOk="0" h="560218" w="689898">
                  <a:moveTo>
                    <a:pt x="0" y="0"/>
                  </a:moveTo>
                  <a:lnTo>
                    <a:pt x="689898" y="0"/>
                  </a:lnTo>
                  <a:lnTo>
                    <a:pt x="689898" y="560218"/>
                  </a:lnTo>
                  <a:lnTo>
                    <a:pt x="0" y="560218"/>
                  </a:lnTo>
                  <a:lnTo>
                    <a:pt x="0" y="0"/>
                  </a:lnTo>
                  <a:close/>
                </a:path>
              </a:pathLst>
            </a:custGeom>
            <a:noFill/>
            <a:ln>
              <a:noFill/>
            </a:ln>
          </p:spPr>
        </p:pic>
        <p:pic>
          <p:nvPicPr>
            <p:cNvPr id="258" name="Google Shape;258;g1a4b6dcf265cea45_17"/>
            <p:cNvPicPr preferRelativeResize="0"/>
            <p:nvPr/>
          </p:nvPicPr>
          <p:blipFill rotWithShape="1">
            <a:blip r:embed="rId4">
              <a:alphaModFix/>
            </a:blip>
            <a:srcRect b="28893" l="50937" r="39374" t="56538"/>
            <a:stretch/>
          </p:blipFill>
          <p:spPr>
            <a:xfrm>
              <a:off x="1267713" y="3755750"/>
              <a:ext cx="561087" cy="1218586"/>
            </a:xfrm>
            <a:custGeom>
              <a:rect b="b" l="l" r="r" t="t"/>
              <a:pathLst>
                <a:path extrusionOk="0" h="1218586" w="561087">
                  <a:moveTo>
                    <a:pt x="0" y="0"/>
                  </a:moveTo>
                  <a:lnTo>
                    <a:pt x="561087" y="0"/>
                  </a:lnTo>
                  <a:lnTo>
                    <a:pt x="561087" y="1218586"/>
                  </a:lnTo>
                  <a:lnTo>
                    <a:pt x="0" y="1218586"/>
                  </a:lnTo>
                  <a:lnTo>
                    <a:pt x="0" y="0"/>
                  </a:lnTo>
                  <a:close/>
                </a:path>
              </a:pathLst>
            </a:custGeom>
            <a:noFill/>
            <a:ln>
              <a:noFill/>
            </a:ln>
          </p:spPr>
        </p:pic>
        <p:pic>
          <p:nvPicPr>
            <p:cNvPr id="259" name="Google Shape;259;g1a4b6dcf265cea45_17"/>
            <p:cNvPicPr preferRelativeResize="0"/>
            <p:nvPr/>
          </p:nvPicPr>
          <p:blipFill rotWithShape="1">
            <a:blip r:embed="rId4">
              <a:alphaModFix/>
            </a:blip>
            <a:srcRect b="37177" l="61516" r="14899" t="56537"/>
            <a:stretch/>
          </p:blipFill>
          <p:spPr>
            <a:xfrm>
              <a:off x="1880361" y="3755750"/>
              <a:ext cx="1365759" cy="525700"/>
            </a:xfrm>
            <a:custGeom>
              <a:rect b="b" l="l" r="r" t="t"/>
              <a:pathLst>
                <a:path extrusionOk="0" h="525700" w="1365759">
                  <a:moveTo>
                    <a:pt x="0" y="0"/>
                  </a:moveTo>
                  <a:lnTo>
                    <a:pt x="1365759" y="0"/>
                  </a:lnTo>
                  <a:lnTo>
                    <a:pt x="1365759" y="525700"/>
                  </a:lnTo>
                  <a:lnTo>
                    <a:pt x="0" y="525700"/>
                  </a:lnTo>
                  <a:lnTo>
                    <a:pt x="0" y="0"/>
                  </a:lnTo>
                  <a:close/>
                </a:path>
              </a:pathLst>
            </a:custGeom>
            <a:noFill/>
            <a:ln>
              <a:noFill/>
            </a:ln>
          </p:spPr>
        </p:pic>
        <p:pic>
          <p:nvPicPr>
            <p:cNvPr id="260" name="Google Shape;260;g1a4b6dcf265cea45_17"/>
            <p:cNvPicPr preferRelativeResize="0"/>
            <p:nvPr/>
          </p:nvPicPr>
          <p:blipFill rotWithShape="1">
            <a:blip r:embed="rId4">
              <a:alphaModFix/>
            </a:blip>
            <a:srcRect b="40535" l="85876" r="9110" t="56713"/>
            <a:stretch/>
          </p:blipFill>
          <p:spPr>
            <a:xfrm>
              <a:off x="3291040" y="3770486"/>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261" name="Google Shape;261;g1a4b6dcf265cea45_17"/>
            <p:cNvPicPr preferRelativeResize="0"/>
            <p:nvPr/>
          </p:nvPicPr>
          <p:blipFill rotWithShape="1">
            <a:blip r:embed="rId4">
              <a:alphaModFix/>
            </a:blip>
            <a:srcRect b="32016" l="69786" r="11107" t="63053"/>
            <a:stretch/>
          </p:blipFill>
          <p:spPr>
            <a:xfrm>
              <a:off x="2359240" y="4300676"/>
              <a:ext cx="1106509" cy="412424"/>
            </a:xfrm>
            <a:custGeom>
              <a:rect b="b" l="l" r="r" t="t"/>
              <a:pathLst>
                <a:path extrusionOk="0" h="412424" w="1106509">
                  <a:moveTo>
                    <a:pt x="0" y="0"/>
                  </a:moveTo>
                  <a:lnTo>
                    <a:pt x="1106509" y="0"/>
                  </a:lnTo>
                  <a:lnTo>
                    <a:pt x="1106509" y="412424"/>
                  </a:lnTo>
                  <a:lnTo>
                    <a:pt x="0" y="412424"/>
                  </a:lnTo>
                  <a:lnTo>
                    <a:pt x="0" y="0"/>
                  </a:lnTo>
                  <a:close/>
                </a:path>
              </a:pathLst>
            </a:custGeom>
            <a:noFill/>
            <a:ln>
              <a:noFill/>
            </a:ln>
          </p:spPr>
        </p:pic>
        <p:pic>
          <p:nvPicPr>
            <p:cNvPr id="262" name="Google Shape;262;g1a4b6dcf265cea45_17"/>
            <p:cNvPicPr preferRelativeResize="0"/>
            <p:nvPr/>
          </p:nvPicPr>
          <p:blipFill rotWithShape="1">
            <a:blip r:embed="rId4">
              <a:alphaModFix/>
            </a:blip>
            <a:srcRect b="25597" l="61516" r="30746" t="63126"/>
            <a:stretch/>
          </p:blipFill>
          <p:spPr>
            <a:xfrm>
              <a:off x="1880361" y="4306825"/>
              <a:ext cx="448056" cy="943067"/>
            </a:xfrm>
            <a:custGeom>
              <a:rect b="b" l="l" r="r" t="t"/>
              <a:pathLst>
                <a:path extrusionOk="0" h="943067" w="448056">
                  <a:moveTo>
                    <a:pt x="0" y="0"/>
                  </a:moveTo>
                  <a:lnTo>
                    <a:pt x="448056" y="0"/>
                  </a:lnTo>
                  <a:lnTo>
                    <a:pt x="448056" y="943067"/>
                  </a:lnTo>
                  <a:lnTo>
                    <a:pt x="0" y="943067"/>
                  </a:lnTo>
                  <a:lnTo>
                    <a:pt x="0" y="0"/>
                  </a:lnTo>
                  <a:close/>
                </a:path>
              </a:pathLst>
            </a:custGeom>
            <a:noFill/>
            <a:ln>
              <a:noFill/>
            </a:ln>
          </p:spPr>
        </p:pic>
        <p:pic>
          <p:nvPicPr>
            <p:cNvPr id="263" name="Google Shape;263;g1a4b6dcf265cea45_17"/>
            <p:cNvPicPr preferRelativeResize="0"/>
            <p:nvPr/>
          </p:nvPicPr>
          <p:blipFill rotWithShape="1">
            <a:blip r:embed="rId4">
              <a:alphaModFix/>
            </a:blip>
            <a:srcRect b="31426" l="41535" r="49951" t="63641"/>
            <a:stretch/>
          </p:blipFill>
          <p:spPr>
            <a:xfrm>
              <a:off x="723171" y="4349954"/>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264" name="Google Shape;264;g1a4b6dcf265cea45_17"/>
            <p:cNvPicPr preferRelativeResize="0"/>
            <p:nvPr/>
          </p:nvPicPr>
          <p:blipFill rotWithShape="1">
            <a:blip r:embed="rId4">
              <a:alphaModFix/>
            </a:blip>
            <a:srcRect b="28893" l="69809" r="25177" t="68355"/>
            <a:stretch/>
          </p:blipFill>
          <p:spPr>
            <a:xfrm>
              <a:off x="2360579" y="4744304"/>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265" name="Google Shape;265;g1a4b6dcf265cea45_17"/>
            <p:cNvPicPr preferRelativeResize="0"/>
            <p:nvPr/>
          </p:nvPicPr>
          <p:blipFill rotWithShape="1">
            <a:blip r:embed="rId4">
              <a:alphaModFix/>
            </a:blip>
            <a:srcRect b="20624" l="52889" r="39373" t="71600"/>
            <a:stretch/>
          </p:blipFill>
          <p:spPr>
            <a:xfrm>
              <a:off x="1380744" y="5015712"/>
              <a:ext cx="448056" cy="650289"/>
            </a:xfrm>
            <a:custGeom>
              <a:rect b="b" l="l" r="r" t="t"/>
              <a:pathLst>
                <a:path extrusionOk="0" h="650289" w="448056">
                  <a:moveTo>
                    <a:pt x="0" y="0"/>
                  </a:moveTo>
                  <a:lnTo>
                    <a:pt x="448056" y="0"/>
                  </a:lnTo>
                  <a:lnTo>
                    <a:pt x="448056" y="650289"/>
                  </a:lnTo>
                  <a:lnTo>
                    <a:pt x="0" y="650289"/>
                  </a:lnTo>
                  <a:lnTo>
                    <a:pt x="0" y="0"/>
                  </a:lnTo>
                  <a:close/>
                </a:path>
              </a:pathLst>
            </a:custGeom>
            <a:noFill/>
            <a:ln>
              <a:noFill/>
            </a:ln>
          </p:spPr>
        </p:pic>
      </p:grpSp>
    </p:spTree>
  </p:cSld>
  <p:clrMapOvr>
    <a:masterClrMapping/>
  </p:clrMapOvr>
  <mc:AlternateContent>
    <mc:Choice Requires="p14">
      <p:transition spd="slow" p14:dur="700">
        <p:fad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1a4b6dcf265cea45_52"/>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Tahapan Penelitian</a:t>
            </a:r>
            <a:endParaRPr/>
          </a:p>
        </p:txBody>
      </p:sp>
      <p:pic>
        <p:nvPicPr>
          <p:cNvPr id="271" name="Google Shape;271;g1a4b6dcf265cea45_52"/>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272" name="Google Shape;272;g1a4b6dcf265cea45_52"/>
          <p:cNvPicPr preferRelativeResize="0"/>
          <p:nvPr/>
        </p:nvPicPr>
        <p:blipFill rotWithShape="1">
          <a:blip r:embed="rId4">
            <a:alphaModFix/>
          </a:blip>
          <a:srcRect b="0" l="0" r="0" t="0"/>
          <a:stretch/>
        </p:blipFill>
        <p:spPr>
          <a:xfrm>
            <a:off x="9738360" y="272389"/>
            <a:ext cx="2079784" cy="544420"/>
          </a:xfrm>
          <a:prstGeom prst="rect">
            <a:avLst/>
          </a:prstGeom>
          <a:noFill/>
          <a:ln>
            <a:noFill/>
          </a:ln>
        </p:spPr>
      </p:pic>
      <p:pic>
        <p:nvPicPr>
          <p:cNvPr id="273" name="Google Shape;273;g1a4b6dcf265cea45_52"/>
          <p:cNvPicPr preferRelativeResize="0"/>
          <p:nvPr/>
        </p:nvPicPr>
        <p:blipFill>
          <a:blip r:embed="rId5">
            <a:alphaModFix/>
          </a:blip>
          <a:stretch>
            <a:fillRect/>
          </a:stretch>
        </p:blipFill>
        <p:spPr>
          <a:xfrm>
            <a:off x="571842" y="1287947"/>
            <a:ext cx="11467756" cy="4372648"/>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g24f28de6386_0_38"/>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Deskripsi Data</a:t>
            </a:r>
            <a:endParaRPr/>
          </a:p>
        </p:txBody>
      </p:sp>
      <p:pic>
        <p:nvPicPr>
          <p:cNvPr id="279" name="Google Shape;279;g24f28de6386_0_38"/>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280" name="Google Shape;280;g24f28de6386_0_38"/>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pic>
        <p:nvPicPr>
          <p:cNvPr id="281" name="Google Shape;281;g24f28de6386_0_38"/>
          <p:cNvPicPr preferRelativeResize="0"/>
          <p:nvPr/>
        </p:nvPicPr>
        <p:blipFill>
          <a:blip r:embed="rId5">
            <a:alphaModFix/>
          </a:blip>
          <a:stretch>
            <a:fillRect/>
          </a:stretch>
        </p:blipFill>
        <p:spPr>
          <a:xfrm>
            <a:off x="571856" y="1287952"/>
            <a:ext cx="11246299" cy="4023603"/>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1b85bdffe41_0_34"/>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Studi Literatur</a:t>
            </a:r>
            <a:endParaRPr/>
          </a:p>
        </p:txBody>
      </p:sp>
      <p:sp>
        <p:nvSpPr>
          <p:cNvPr id="287" name="Google Shape;287;g1b85bdffe41_0_34"/>
          <p:cNvSpPr txBox="1"/>
          <p:nvPr>
            <p:ph idx="1" type="body"/>
          </p:nvPr>
        </p:nvSpPr>
        <p:spPr>
          <a:xfrm>
            <a:off x="4113025" y="1135550"/>
            <a:ext cx="7418100" cy="5457000"/>
          </a:xfrm>
          <a:prstGeom prst="rect">
            <a:avLst/>
          </a:prstGeom>
          <a:noFill/>
          <a:ln>
            <a:noFill/>
          </a:ln>
        </p:spPr>
        <p:txBody>
          <a:bodyPr anchorCtr="0" anchor="t" bIns="45700" lIns="91425" spcFirstLastPara="1" rIns="91425" wrap="square" tIns="45700">
            <a:normAutofit/>
          </a:bodyPr>
          <a:lstStyle/>
          <a:p>
            <a:pPr indent="-406400" lvl="0" marL="457200" rtl="0" algn="l">
              <a:spcBef>
                <a:spcPts val="0"/>
              </a:spcBef>
              <a:spcAft>
                <a:spcPts val="0"/>
              </a:spcAft>
              <a:buSzPts val="2800"/>
              <a:buChar char="•"/>
            </a:pPr>
            <a:r>
              <a:rPr lang="en-US"/>
              <a:t>Mempelajari Harga Emas</a:t>
            </a:r>
            <a:endParaRPr/>
          </a:p>
          <a:p>
            <a:pPr indent="-406400" lvl="0" marL="457200" rtl="0" algn="l">
              <a:lnSpc>
                <a:spcPct val="90000"/>
              </a:lnSpc>
              <a:spcBef>
                <a:spcPts val="0"/>
              </a:spcBef>
              <a:spcAft>
                <a:spcPts val="0"/>
              </a:spcAft>
              <a:buSzPts val="2800"/>
              <a:buChar char="•"/>
            </a:pPr>
            <a:r>
              <a:rPr lang="en-US"/>
              <a:t>Mempelajari Faktor eksternal Harga Emas</a:t>
            </a:r>
            <a:endParaRPr/>
          </a:p>
          <a:p>
            <a:pPr indent="-406400" lvl="0" marL="457200" rtl="0" algn="l">
              <a:spcBef>
                <a:spcPts val="0"/>
              </a:spcBef>
              <a:spcAft>
                <a:spcPts val="0"/>
              </a:spcAft>
              <a:buSzPts val="2800"/>
              <a:buChar char="•"/>
            </a:pPr>
            <a:r>
              <a:rPr lang="en-US"/>
              <a:t>Mempelajari Praproses Harga Emas sebelum diolah ke dalam model</a:t>
            </a:r>
            <a:endParaRPr/>
          </a:p>
          <a:p>
            <a:pPr indent="-406400" lvl="0" marL="457200" rtl="0" algn="l">
              <a:lnSpc>
                <a:spcPct val="90000"/>
              </a:lnSpc>
              <a:spcBef>
                <a:spcPts val="0"/>
              </a:spcBef>
              <a:spcAft>
                <a:spcPts val="0"/>
              </a:spcAft>
              <a:buSzPts val="2800"/>
              <a:buChar char="•"/>
            </a:pPr>
            <a:r>
              <a:rPr lang="en-US"/>
              <a:t>Mempelajari Model Forecasting Machine Learning</a:t>
            </a:r>
            <a:endParaRPr/>
          </a:p>
        </p:txBody>
      </p:sp>
      <p:pic>
        <p:nvPicPr>
          <p:cNvPr id="288" name="Google Shape;288;g1b85bdffe41_0_34"/>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289" name="Google Shape;289;g1b85bdffe41_0_34"/>
          <p:cNvPicPr preferRelativeResize="0"/>
          <p:nvPr/>
        </p:nvPicPr>
        <p:blipFill rotWithShape="1">
          <a:blip r:embed="rId4">
            <a:alphaModFix/>
          </a:blip>
          <a:srcRect b="0" l="0" r="0" t="0"/>
          <a:stretch/>
        </p:blipFill>
        <p:spPr>
          <a:xfrm>
            <a:off x="9738360" y="272389"/>
            <a:ext cx="2079784" cy="544420"/>
          </a:xfrm>
          <a:prstGeom prst="rect">
            <a:avLst/>
          </a:prstGeom>
          <a:noFill/>
          <a:ln>
            <a:noFill/>
          </a:ln>
        </p:spPr>
      </p:pic>
      <p:pic>
        <p:nvPicPr>
          <p:cNvPr id="290" name="Google Shape;290;g1b85bdffe41_0_34"/>
          <p:cNvPicPr preferRelativeResize="0"/>
          <p:nvPr/>
        </p:nvPicPr>
        <p:blipFill>
          <a:blip r:embed="rId5">
            <a:alphaModFix/>
          </a:blip>
          <a:stretch>
            <a:fillRect/>
          </a:stretch>
        </p:blipFill>
        <p:spPr>
          <a:xfrm>
            <a:off x="419450" y="1048350"/>
            <a:ext cx="3808225" cy="380822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1b85bdffe41_0_49"/>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Pengambilan Data</a:t>
            </a:r>
            <a:endParaRPr/>
          </a:p>
        </p:txBody>
      </p:sp>
      <p:sp>
        <p:nvSpPr>
          <p:cNvPr id="296" name="Google Shape;296;g1b85bdffe41_0_49"/>
          <p:cNvSpPr txBox="1"/>
          <p:nvPr>
            <p:ph idx="1" type="body"/>
          </p:nvPr>
        </p:nvSpPr>
        <p:spPr>
          <a:xfrm>
            <a:off x="838200" y="1287950"/>
            <a:ext cx="11034000" cy="5134800"/>
          </a:xfrm>
          <a:prstGeom prst="rect">
            <a:avLst/>
          </a:prstGeom>
          <a:noFill/>
          <a:ln>
            <a:noFill/>
          </a:ln>
        </p:spPr>
        <p:txBody>
          <a:bodyPr anchorCtr="0" anchor="t" bIns="45700" lIns="91425" spcFirstLastPara="1" rIns="91425" wrap="square" tIns="45700">
            <a:noAutofit/>
          </a:bodyPr>
          <a:lstStyle/>
          <a:p>
            <a:pPr indent="-438150" lvl="0" marL="457200" rtl="0" algn="just">
              <a:lnSpc>
                <a:spcPct val="115000"/>
              </a:lnSpc>
              <a:spcBef>
                <a:spcPts val="0"/>
              </a:spcBef>
              <a:spcAft>
                <a:spcPts val="0"/>
              </a:spcAft>
              <a:buSzPts val="3300"/>
              <a:buChar char="•"/>
            </a:pPr>
            <a:r>
              <a:rPr lang="en-US" sz="3300"/>
              <a:t>Scraping Data melalui Highcharts API dengan website https://www.logammulia.com/id/harga-emas-hari-ini</a:t>
            </a:r>
            <a:endParaRPr sz="3300"/>
          </a:p>
          <a:p>
            <a:pPr indent="-438150" lvl="0" marL="457200" rtl="0" algn="just">
              <a:lnSpc>
                <a:spcPct val="115000"/>
              </a:lnSpc>
              <a:spcBef>
                <a:spcPts val="0"/>
              </a:spcBef>
              <a:spcAft>
                <a:spcPts val="0"/>
              </a:spcAft>
              <a:buSzPts val="3300"/>
              <a:buChar char="•"/>
            </a:pPr>
            <a:r>
              <a:rPr lang="en-US" sz="3300"/>
              <a:t>mengunduh tabel data</a:t>
            </a:r>
            <a:endParaRPr sz="3300"/>
          </a:p>
          <a:p>
            <a:pPr indent="-361950" lvl="1" marL="914400" rtl="0" algn="just">
              <a:lnSpc>
                <a:spcPct val="115000"/>
              </a:lnSpc>
              <a:spcBef>
                <a:spcPts val="0"/>
              </a:spcBef>
              <a:spcAft>
                <a:spcPts val="0"/>
              </a:spcAft>
              <a:buSzPts val="2100"/>
              <a:buChar char="•"/>
            </a:pPr>
            <a:r>
              <a:rPr lang="en-US" sz="2100"/>
              <a:t>Kurs dolar    : </a:t>
            </a:r>
            <a:r>
              <a:rPr lang="en-US" sz="2100" u="sng">
                <a:solidFill>
                  <a:schemeClr val="hlink"/>
                </a:solidFill>
                <a:hlinkClick r:id="rId3"/>
              </a:rPr>
              <a:t>https://www.bi.go.id/id/statistik/informasi-kurs/transaksi-bi/default.aspx</a:t>
            </a:r>
            <a:endParaRPr sz="2100"/>
          </a:p>
          <a:p>
            <a:pPr indent="-361950" lvl="1" marL="914400" rtl="0" algn="just">
              <a:lnSpc>
                <a:spcPct val="115000"/>
              </a:lnSpc>
              <a:spcBef>
                <a:spcPts val="0"/>
              </a:spcBef>
              <a:spcAft>
                <a:spcPts val="0"/>
              </a:spcAft>
              <a:buSzPts val="2100"/>
              <a:buChar char="•"/>
            </a:pPr>
            <a:r>
              <a:rPr lang="en-US" sz="2100"/>
              <a:t>Data Inflasi   : </a:t>
            </a:r>
            <a:r>
              <a:rPr lang="en-US" sz="2100" u="sng">
                <a:solidFill>
                  <a:schemeClr val="hlink"/>
                </a:solidFill>
                <a:hlinkClick r:id="rId4"/>
              </a:rPr>
              <a:t>https://www.bi.go.id/en/statistik/indikator/data-inflasi.aspx</a:t>
            </a:r>
            <a:r>
              <a:rPr lang="en-US" sz="2100"/>
              <a:t> </a:t>
            </a:r>
            <a:endParaRPr sz="2100"/>
          </a:p>
          <a:p>
            <a:pPr indent="-361950" lvl="1" marL="914400" rtl="0" algn="just">
              <a:lnSpc>
                <a:spcPct val="115000"/>
              </a:lnSpc>
              <a:spcBef>
                <a:spcPts val="0"/>
              </a:spcBef>
              <a:spcAft>
                <a:spcPts val="0"/>
              </a:spcAft>
              <a:buSzPts val="2100"/>
              <a:buChar char="•"/>
            </a:pPr>
            <a:r>
              <a:rPr lang="en-US" sz="2100"/>
              <a:t>Suku Bunga : </a:t>
            </a:r>
            <a:r>
              <a:rPr lang="en-US" sz="2100" u="sng">
                <a:solidFill>
                  <a:schemeClr val="hlink"/>
                </a:solidFill>
                <a:hlinkClick r:id="rId5"/>
              </a:rPr>
              <a:t>https://www.bi.go.id/id/statistik/indikator/bi-7day-rr.aspx</a:t>
            </a:r>
            <a:r>
              <a:rPr lang="en-US" sz="2100"/>
              <a:t> </a:t>
            </a:r>
            <a:endParaRPr sz="2100"/>
          </a:p>
          <a:p>
            <a:pPr indent="-361950" lvl="1" marL="914400" rtl="0" algn="just">
              <a:lnSpc>
                <a:spcPct val="115000"/>
              </a:lnSpc>
              <a:spcBef>
                <a:spcPts val="0"/>
              </a:spcBef>
              <a:spcAft>
                <a:spcPts val="0"/>
              </a:spcAft>
              <a:buSzPts val="2100"/>
              <a:buChar char="•"/>
            </a:pPr>
            <a:r>
              <a:rPr lang="en-US" sz="2100"/>
              <a:t>Harga Emas : </a:t>
            </a:r>
            <a:r>
              <a:rPr lang="en-US" sz="2100" u="sng">
                <a:solidFill>
                  <a:schemeClr val="hlink"/>
                </a:solidFill>
                <a:hlinkClick r:id="rId6"/>
              </a:rPr>
              <a:t>https://www.logammulia.com/id/harga-emas-hari-ini</a:t>
            </a:r>
            <a:endParaRPr sz="2100"/>
          </a:p>
        </p:txBody>
      </p:sp>
      <p:pic>
        <p:nvPicPr>
          <p:cNvPr id="297" name="Google Shape;297;g1b85bdffe41_0_49"/>
          <p:cNvPicPr preferRelativeResize="0"/>
          <p:nvPr/>
        </p:nvPicPr>
        <p:blipFill rotWithShape="1">
          <a:blip r:embed="rId7">
            <a:alphaModFix/>
          </a:blip>
          <a:srcRect b="0" l="0" r="0" t="0"/>
          <a:stretch/>
        </p:blipFill>
        <p:spPr>
          <a:xfrm>
            <a:off x="-22860" y="2107096"/>
            <a:ext cx="442302" cy="4761254"/>
          </a:xfrm>
          <a:prstGeom prst="rect">
            <a:avLst/>
          </a:prstGeom>
          <a:noFill/>
          <a:ln>
            <a:noFill/>
          </a:ln>
        </p:spPr>
      </p:pic>
      <p:pic>
        <p:nvPicPr>
          <p:cNvPr id="298" name="Google Shape;298;g1b85bdffe41_0_49"/>
          <p:cNvPicPr preferRelativeResize="0"/>
          <p:nvPr/>
        </p:nvPicPr>
        <p:blipFill rotWithShape="1">
          <a:blip r:embed="rId8">
            <a:alphaModFix/>
          </a:blip>
          <a:srcRect b="0" l="0" r="0" t="0"/>
          <a:stretch/>
        </p:blipFill>
        <p:spPr>
          <a:xfrm>
            <a:off x="9738360" y="272389"/>
            <a:ext cx="2079781" cy="54442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1b85bdffe41_0_58"/>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Pengolahan Data</a:t>
            </a:r>
            <a:endParaRPr/>
          </a:p>
        </p:txBody>
      </p:sp>
      <p:sp>
        <p:nvSpPr>
          <p:cNvPr id="304" name="Google Shape;304;g1b85bdffe41_0_58"/>
          <p:cNvSpPr txBox="1"/>
          <p:nvPr>
            <p:ph idx="1" type="body"/>
          </p:nvPr>
        </p:nvSpPr>
        <p:spPr>
          <a:xfrm>
            <a:off x="5385175" y="1480575"/>
            <a:ext cx="6487200" cy="4761300"/>
          </a:xfrm>
          <a:prstGeom prst="rect">
            <a:avLst/>
          </a:prstGeom>
          <a:noFill/>
          <a:ln>
            <a:noFill/>
          </a:ln>
        </p:spPr>
        <p:txBody>
          <a:bodyPr anchorCtr="0" anchor="t" bIns="45700" lIns="91425" spcFirstLastPara="1" rIns="91425" wrap="square" tIns="45700">
            <a:noAutofit/>
          </a:bodyPr>
          <a:lstStyle/>
          <a:p>
            <a:pPr indent="-438150" lvl="0" marL="457200" rtl="0" algn="just">
              <a:lnSpc>
                <a:spcPct val="115000"/>
              </a:lnSpc>
              <a:spcBef>
                <a:spcPts val="0"/>
              </a:spcBef>
              <a:spcAft>
                <a:spcPts val="0"/>
              </a:spcAft>
              <a:buSzPts val="3300"/>
              <a:buChar char="•"/>
            </a:pPr>
            <a:r>
              <a:rPr lang="en-US" sz="3300"/>
              <a:t>Praproses data</a:t>
            </a:r>
            <a:endParaRPr sz="3300"/>
          </a:p>
          <a:p>
            <a:pPr indent="-438150" lvl="1" marL="914400" rtl="0" algn="just">
              <a:lnSpc>
                <a:spcPct val="115000"/>
              </a:lnSpc>
              <a:spcBef>
                <a:spcPts val="0"/>
              </a:spcBef>
              <a:spcAft>
                <a:spcPts val="0"/>
              </a:spcAft>
              <a:buSzPts val="3300"/>
              <a:buChar char="•"/>
            </a:pPr>
            <a:r>
              <a:rPr lang="en-US" sz="3300"/>
              <a:t>Imputasi data</a:t>
            </a:r>
            <a:endParaRPr sz="3300"/>
          </a:p>
          <a:p>
            <a:pPr indent="0" lvl="0" marL="457200" rtl="0" algn="just">
              <a:lnSpc>
                <a:spcPct val="115000"/>
              </a:lnSpc>
              <a:spcBef>
                <a:spcPts val="0"/>
              </a:spcBef>
              <a:spcAft>
                <a:spcPts val="0"/>
              </a:spcAft>
              <a:buNone/>
            </a:pPr>
            <a:r>
              <a:rPr lang="en-US" sz="3300"/>
              <a:t>Pembagian Data</a:t>
            </a:r>
            <a:endParaRPr sz="3300"/>
          </a:p>
          <a:p>
            <a:pPr indent="-438150" lvl="1" marL="914400" rtl="0" algn="just">
              <a:lnSpc>
                <a:spcPct val="115000"/>
              </a:lnSpc>
              <a:spcBef>
                <a:spcPts val="0"/>
              </a:spcBef>
              <a:spcAft>
                <a:spcPts val="0"/>
              </a:spcAft>
              <a:buSzPts val="3300"/>
              <a:buChar char="•"/>
            </a:pPr>
            <a:r>
              <a:rPr lang="en-US" sz="3300"/>
              <a:t>Splitting data (70% data latih dan 30% data test)</a:t>
            </a:r>
            <a:endParaRPr sz="3300"/>
          </a:p>
        </p:txBody>
      </p:sp>
      <p:pic>
        <p:nvPicPr>
          <p:cNvPr id="305" name="Google Shape;305;g1b85bdffe41_0_58"/>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306" name="Google Shape;306;g1b85bdffe41_0_58"/>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pic>
        <p:nvPicPr>
          <p:cNvPr id="307" name="Google Shape;307;g1b85bdffe41_0_58"/>
          <p:cNvPicPr preferRelativeResize="0"/>
          <p:nvPr/>
        </p:nvPicPr>
        <p:blipFill>
          <a:blip r:embed="rId5">
            <a:alphaModFix/>
          </a:blip>
          <a:stretch>
            <a:fillRect/>
          </a:stretch>
        </p:blipFill>
        <p:spPr>
          <a:xfrm>
            <a:off x="837617" y="1152397"/>
            <a:ext cx="4129372" cy="541765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
          <p:cNvSpPr txBox="1"/>
          <p:nvPr>
            <p:ph type="title"/>
          </p:nvPr>
        </p:nvSpPr>
        <p:spPr>
          <a:xfrm>
            <a:off x="838201" y="115847"/>
            <a:ext cx="7985760" cy="101977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Alur Presentasi</a:t>
            </a:r>
            <a:endParaRPr/>
          </a:p>
        </p:txBody>
      </p:sp>
      <p:sp>
        <p:nvSpPr>
          <p:cNvPr id="102" name="Google Shape;102;p2"/>
          <p:cNvSpPr txBox="1"/>
          <p:nvPr>
            <p:ph idx="1" type="body"/>
          </p:nvPr>
        </p:nvSpPr>
        <p:spPr>
          <a:xfrm>
            <a:off x="419450" y="1249925"/>
            <a:ext cx="6186900" cy="4992000"/>
          </a:xfrm>
          <a:prstGeom prst="rect">
            <a:avLst/>
          </a:prstGeom>
          <a:noFill/>
          <a:ln>
            <a:noFill/>
          </a:ln>
        </p:spPr>
        <p:txBody>
          <a:bodyPr anchorCtr="0" anchor="t" bIns="45700" lIns="91425" spcFirstLastPara="1" rIns="91425" wrap="square" tIns="45700">
            <a:noAutofit/>
          </a:bodyPr>
          <a:lstStyle/>
          <a:p>
            <a:pPr indent="-355600" lvl="0" marL="457200" rtl="0" algn="l">
              <a:lnSpc>
                <a:spcPct val="90000"/>
              </a:lnSpc>
              <a:spcBef>
                <a:spcPts val="1000"/>
              </a:spcBef>
              <a:spcAft>
                <a:spcPts val="0"/>
              </a:spcAft>
              <a:buSzPts val="2000"/>
              <a:buChar char="•"/>
            </a:pPr>
            <a:r>
              <a:rPr lang="en-US" sz="2000"/>
              <a:t>Bab 1 (Pendahuluan)</a:t>
            </a:r>
            <a:endParaRPr sz="2000"/>
          </a:p>
          <a:p>
            <a:pPr indent="-355600" lvl="1" marL="914400" rtl="0" algn="l">
              <a:lnSpc>
                <a:spcPct val="90000"/>
              </a:lnSpc>
              <a:spcBef>
                <a:spcPts val="0"/>
              </a:spcBef>
              <a:spcAft>
                <a:spcPts val="0"/>
              </a:spcAft>
              <a:buSzPts val="2000"/>
              <a:buChar char="•"/>
            </a:pPr>
            <a:r>
              <a:rPr lang="en-US" sz="2000"/>
              <a:t>Latar Belakang</a:t>
            </a:r>
            <a:endParaRPr sz="2000"/>
          </a:p>
          <a:p>
            <a:pPr indent="-355600" lvl="1" marL="914400" rtl="0" algn="l">
              <a:lnSpc>
                <a:spcPct val="90000"/>
              </a:lnSpc>
              <a:spcBef>
                <a:spcPts val="0"/>
              </a:spcBef>
              <a:spcAft>
                <a:spcPts val="0"/>
              </a:spcAft>
              <a:buSzPts val="2000"/>
              <a:buChar char="•"/>
            </a:pPr>
            <a:r>
              <a:rPr lang="en-US" sz="2000"/>
              <a:t>Rumusan Masalah</a:t>
            </a:r>
            <a:endParaRPr sz="2000"/>
          </a:p>
          <a:p>
            <a:pPr indent="-355600" lvl="1" marL="914400" rtl="0" algn="l">
              <a:lnSpc>
                <a:spcPct val="90000"/>
              </a:lnSpc>
              <a:spcBef>
                <a:spcPts val="0"/>
              </a:spcBef>
              <a:spcAft>
                <a:spcPts val="0"/>
              </a:spcAft>
              <a:buSzPts val="2000"/>
              <a:buChar char="•"/>
            </a:pPr>
            <a:r>
              <a:rPr lang="en-US" sz="2000"/>
              <a:t>Tujuan Penelitian</a:t>
            </a:r>
            <a:endParaRPr sz="2000"/>
          </a:p>
          <a:p>
            <a:pPr indent="-355600" lvl="1" marL="914400" rtl="0" algn="l">
              <a:lnSpc>
                <a:spcPct val="90000"/>
              </a:lnSpc>
              <a:spcBef>
                <a:spcPts val="0"/>
              </a:spcBef>
              <a:spcAft>
                <a:spcPts val="0"/>
              </a:spcAft>
              <a:buSzPts val="2000"/>
              <a:buChar char="•"/>
            </a:pPr>
            <a:r>
              <a:rPr lang="en-US" sz="2000"/>
              <a:t>Manfaat Penelitian</a:t>
            </a:r>
            <a:endParaRPr sz="2000"/>
          </a:p>
          <a:p>
            <a:pPr indent="-355600" lvl="1" marL="914400" rtl="0" algn="l">
              <a:lnSpc>
                <a:spcPct val="90000"/>
              </a:lnSpc>
              <a:spcBef>
                <a:spcPts val="0"/>
              </a:spcBef>
              <a:spcAft>
                <a:spcPts val="0"/>
              </a:spcAft>
              <a:buSzPts val="2000"/>
              <a:buChar char="•"/>
            </a:pPr>
            <a:r>
              <a:rPr lang="en-US" sz="2000"/>
              <a:t>Ruang Lingkup</a:t>
            </a:r>
            <a:endParaRPr sz="2000"/>
          </a:p>
          <a:p>
            <a:pPr indent="-355600" lvl="0" marL="457200" rtl="0" algn="l">
              <a:lnSpc>
                <a:spcPct val="90000"/>
              </a:lnSpc>
              <a:spcBef>
                <a:spcPts val="0"/>
              </a:spcBef>
              <a:spcAft>
                <a:spcPts val="0"/>
              </a:spcAft>
              <a:buSzPts val="2000"/>
              <a:buChar char="•"/>
            </a:pPr>
            <a:r>
              <a:rPr lang="en-US" sz="2000"/>
              <a:t>Bab 2</a:t>
            </a:r>
            <a:endParaRPr sz="2000"/>
          </a:p>
          <a:p>
            <a:pPr indent="-355600" lvl="1" marL="914400" rtl="0" algn="l">
              <a:lnSpc>
                <a:spcPct val="90000"/>
              </a:lnSpc>
              <a:spcBef>
                <a:spcPts val="0"/>
              </a:spcBef>
              <a:spcAft>
                <a:spcPts val="0"/>
              </a:spcAft>
              <a:buSzPts val="2000"/>
              <a:buChar char="•"/>
            </a:pPr>
            <a:r>
              <a:rPr lang="en-US" sz="2000"/>
              <a:t>Model Facebook Prophet</a:t>
            </a:r>
            <a:endParaRPr sz="2000"/>
          </a:p>
          <a:p>
            <a:pPr indent="-355600" lvl="1" marL="914400" rtl="0" algn="l">
              <a:lnSpc>
                <a:spcPct val="90000"/>
              </a:lnSpc>
              <a:spcBef>
                <a:spcPts val="0"/>
              </a:spcBef>
              <a:spcAft>
                <a:spcPts val="0"/>
              </a:spcAft>
              <a:buSzPts val="2000"/>
              <a:buChar char="•"/>
            </a:pPr>
            <a:r>
              <a:rPr lang="en-US" sz="2000"/>
              <a:t>Harga Emas</a:t>
            </a:r>
            <a:endParaRPr sz="2000"/>
          </a:p>
          <a:p>
            <a:pPr indent="-355600" lvl="1" marL="914400" rtl="0" algn="l">
              <a:lnSpc>
                <a:spcPct val="90000"/>
              </a:lnSpc>
              <a:spcBef>
                <a:spcPts val="0"/>
              </a:spcBef>
              <a:spcAft>
                <a:spcPts val="0"/>
              </a:spcAft>
              <a:buSzPts val="2000"/>
              <a:buChar char="•"/>
            </a:pPr>
            <a:r>
              <a:rPr lang="en-US" sz="2000"/>
              <a:t>Perbandingan Model prediksi harga emas</a:t>
            </a:r>
            <a:endParaRPr sz="2000"/>
          </a:p>
        </p:txBody>
      </p:sp>
      <p:pic>
        <p:nvPicPr>
          <p:cNvPr id="103" name="Google Shape;103;p2"/>
          <p:cNvPicPr preferRelativeResize="0"/>
          <p:nvPr/>
        </p:nvPicPr>
        <p:blipFill rotWithShape="1">
          <a:blip r:embed="rId3">
            <a:alphaModFix/>
          </a:blip>
          <a:srcRect b="0" l="0" r="0" t="0"/>
          <a:stretch/>
        </p:blipFill>
        <p:spPr>
          <a:xfrm>
            <a:off x="-22860" y="2107096"/>
            <a:ext cx="442302" cy="4761253"/>
          </a:xfrm>
          <a:prstGeom prst="rect">
            <a:avLst/>
          </a:prstGeom>
          <a:noFill/>
          <a:ln>
            <a:noFill/>
          </a:ln>
        </p:spPr>
      </p:pic>
      <p:pic>
        <p:nvPicPr>
          <p:cNvPr id="104" name="Google Shape;104;p2"/>
          <p:cNvPicPr preferRelativeResize="0"/>
          <p:nvPr/>
        </p:nvPicPr>
        <p:blipFill rotWithShape="1">
          <a:blip r:embed="rId4">
            <a:alphaModFix/>
          </a:blip>
          <a:srcRect b="0" l="0" r="0" t="0"/>
          <a:stretch/>
        </p:blipFill>
        <p:spPr>
          <a:xfrm>
            <a:off x="9738360" y="272389"/>
            <a:ext cx="2079783" cy="544420"/>
          </a:xfrm>
          <a:prstGeom prst="rect">
            <a:avLst/>
          </a:prstGeom>
          <a:noFill/>
          <a:ln>
            <a:noFill/>
          </a:ln>
        </p:spPr>
      </p:pic>
      <p:sp>
        <p:nvSpPr>
          <p:cNvPr id="105" name="Google Shape;105;p2"/>
          <p:cNvSpPr txBox="1"/>
          <p:nvPr>
            <p:ph idx="1" type="body"/>
          </p:nvPr>
        </p:nvSpPr>
        <p:spPr>
          <a:xfrm>
            <a:off x="6686425" y="1135625"/>
            <a:ext cx="5505600" cy="4992000"/>
          </a:xfrm>
          <a:prstGeom prst="rect">
            <a:avLst/>
          </a:prstGeom>
          <a:noFill/>
          <a:ln>
            <a:noFill/>
          </a:ln>
        </p:spPr>
        <p:txBody>
          <a:bodyPr anchorCtr="0" anchor="t" bIns="45700" lIns="91425" spcFirstLastPara="1" rIns="91425" wrap="square" tIns="45700">
            <a:noAutofit/>
          </a:bodyPr>
          <a:lstStyle/>
          <a:p>
            <a:pPr indent="-355600" lvl="0" marL="457200" rtl="0" algn="l">
              <a:lnSpc>
                <a:spcPct val="90000"/>
              </a:lnSpc>
              <a:spcBef>
                <a:spcPts val="0"/>
              </a:spcBef>
              <a:spcAft>
                <a:spcPts val="0"/>
              </a:spcAft>
              <a:buSzPts val="2000"/>
              <a:buChar char="•"/>
            </a:pPr>
            <a:r>
              <a:rPr lang="en-US" sz="2000"/>
              <a:t>Bab 3</a:t>
            </a:r>
            <a:endParaRPr sz="2000"/>
          </a:p>
          <a:p>
            <a:pPr indent="-355600" lvl="1" marL="914400" rtl="0" algn="l">
              <a:lnSpc>
                <a:spcPct val="90000"/>
              </a:lnSpc>
              <a:spcBef>
                <a:spcPts val="0"/>
              </a:spcBef>
              <a:spcAft>
                <a:spcPts val="0"/>
              </a:spcAft>
              <a:buSzPts val="2000"/>
              <a:buChar char="•"/>
            </a:pPr>
            <a:r>
              <a:rPr lang="en-US" sz="2000"/>
              <a:t>Tahapan Penelitian</a:t>
            </a:r>
            <a:endParaRPr sz="2000"/>
          </a:p>
          <a:p>
            <a:pPr indent="-355600" lvl="1" marL="914400" rtl="0" algn="l">
              <a:lnSpc>
                <a:spcPct val="90000"/>
              </a:lnSpc>
              <a:spcBef>
                <a:spcPts val="0"/>
              </a:spcBef>
              <a:spcAft>
                <a:spcPts val="0"/>
              </a:spcAft>
              <a:buSzPts val="2000"/>
              <a:buChar char="•"/>
            </a:pPr>
            <a:r>
              <a:rPr lang="en-US" sz="2000"/>
              <a:t>Deskripsi Data</a:t>
            </a:r>
            <a:endParaRPr sz="2000"/>
          </a:p>
          <a:p>
            <a:pPr indent="-355600" lvl="1" marL="914400" rtl="0" algn="l">
              <a:lnSpc>
                <a:spcPct val="90000"/>
              </a:lnSpc>
              <a:spcBef>
                <a:spcPts val="0"/>
              </a:spcBef>
              <a:spcAft>
                <a:spcPts val="0"/>
              </a:spcAft>
              <a:buSzPts val="2000"/>
              <a:buChar char="•"/>
            </a:pPr>
            <a:r>
              <a:rPr lang="en-US" sz="2000"/>
              <a:t>Studi Literatur</a:t>
            </a:r>
            <a:endParaRPr sz="2000"/>
          </a:p>
          <a:p>
            <a:pPr indent="-355600" lvl="1" marL="914400" rtl="0" algn="l">
              <a:lnSpc>
                <a:spcPct val="90000"/>
              </a:lnSpc>
              <a:spcBef>
                <a:spcPts val="0"/>
              </a:spcBef>
              <a:spcAft>
                <a:spcPts val="0"/>
              </a:spcAft>
              <a:buSzPts val="2000"/>
              <a:buChar char="•"/>
            </a:pPr>
            <a:r>
              <a:rPr lang="en-US" sz="2000"/>
              <a:t>Pengambilan dan Pengolahan Data</a:t>
            </a:r>
            <a:endParaRPr sz="2000"/>
          </a:p>
          <a:p>
            <a:pPr indent="-355600" lvl="1" marL="914400" rtl="0" algn="l">
              <a:lnSpc>
                <a:spcPct val="90000"/>
              </a:lnSpc>
              <a:spcBef>
                <a:spcPts val="0"/>
              </a:spcBef>
              <a:spcAft>
                <a:spcPts val="0"/>
              </a:spcAft>
              <a:buSzPts val="2000"/>
              <a:buChar char="•"/>
            </a:pPr>
            <a:r>
              <a:rPr lang="en-US" sz="2000"/>
              <a:t>Pelatihan dan pengembangan Model Facebook Prophet</a:t>
            </a:r>
            <a:endParaRPr sz="2000"/>
          </a:p>
          <a:p>
            <a:pPr indent="-355600" lvl="1" marL="914400" rtl="0" algn="l">
              <a:lnSpc>
                <a:spcPct val="90000"/>
              </a:lnSpc>
              <a:spcBef>
                <a:spcPts val="0"/>
              </a:spcBef>
              <a:spcAft>
                <a:spcPts val="0"/>
              </a:spcAft>
              <a:buSzPts val="2000"/>
              <a:buChar char="•"/>
            </a:pPr>
            <a:r>
              <a:rPr lang="en-US" sz="2000"/>
              <a:t>Perbandingan model dan Evaluasi Model</a:t>
            </a:r>
            <a:endParaRPr sz="2000"/>
          </a:p>
          <a:p>
            <a:pPr indent="-355600" lvl="1" marL="914400" rtl="0" algn="l">
              <a:lnSpc>
                <a:spcPct val="90000"/>
              </a:lnSpc>
              <a:spcBef>
                <a:spcPts val="0"/>
              </a:spcBef>
              <a:spcAft>
                <a:spcPts val="0"/>
              </a:spcAft>
              <a:buSzPts val="2000"/>
              <a:buChar char="•"/>
            </a:pPr>
            <a:r>
              <a:rPr lang="en-US" sz="2000"/>
              <a:t>Skenario Eksperimen</a:t>
            </a:r>
            <a:endParaRPr sz="2000"/>
          </a:p>
          <a:p>
            <a:pPr indent="-355600" lvl="1" marL="914400" rtl="0" algn="l">
              <a:lnSpc>
                <a:spcPct val="90000"/>
              </a:lnSpc>
              <a:spcBef>
                <a:spcPts val="0"/>
              </a:spcBef>
              <a:spcAft>
                <a:spcPts val="0"/>
              </a:spcAft>
              <a:buSzPts val="2000"/>
              <a:buChar char="•"/>
            </a:pPr>
            <a:r>
              <a:rPr lang="en-US" sz="2000"/>
              <a:t>Lingkungan Pengembangan</a:t>
            </a:r>
            <a:endParaRPr sz="2000"/>
          </a:p>
          <a:p>
            <a:pPr indent="-355600" lvl="0" marL="457200" rtl="0" algn="l">
              <a:lnSpc>
                <a:spcPct val="90000"/>
              </a:lnSpc>
              <a:spcBef>
                <a:spcPts val="0"/>
              </a:spcBef>
              <a:spcAft>
                <a:spcPts val="0"/>
              </a:spcAft>
              <a:buSzPts val="2000"/>
              <a:buChar char="•"/>
            </a:pPr>
            <a:r>
              <a:rPr lang="en-US" sz="2000"/>
              <a:t>Bab 4</a:t>
            </a:r>
            <a:endParaRPr sz="2000"/>
          </a:p>
          <a:p>
            <a:pPr indent="-355600" lvl="1" marL="914400" rtl="0" algn="l">
              <a:lnSpc>
                <a:spcPct val="90000"/>
              </a:lnSpc>
              <a:spcBef>
                <a:spcPts val="0"/>
              </a:spcBef>
              <a:spcAft>
                <a:spcPts val="0"/>
              </a:spcAft>
              <a:buSzPts val="2000"/>
              <a:buChar char="•"/>
            </a:pPr>
            <a:r>
              <a:rPr lang="en-US" sz="2000"/>
              <a:t>Analisis Statstik Data</a:t>
            </a:r>
            <a:endParaRPr sz="2000"/>
          </a:p>
          <a:p>
            <a:pPr indent="-355600" lvl="1" marL="914400" rtl="0" algn="l">
              <a:lnSpc>
                <a:spcPct val="90000"/>
              </a:lnSpc>
              <a:spcBef>
                <a:spcPts val="0"/>
              </a:spcBef>
              <a:spcAft>
                <a:spcPts val="0"/>
              </a:spcAft>
              <a:buSzPts val="2000"/>
              <a:buChar char="•"/>
            </a:pPr>
            <a:r>
              <a:rPr lang="en-US" sz="2000"/>
              <a:t>Perbandingan Model Forecasting</a:t>
            </a:r>
            <a:endParaRPr sz="2000"/>
          </a:p>
          <a:p>
            <a:pPr indent="-355600" lvl="0" marL="457200" rtl="0" algn="l">
              <a:lnSpc>
                <a:spcPct val="90000"/>
              </a:lnSpc>
              <a:spcBef>
                <a:spcPts val="0"/>
              </a:spcBef>
              <a:spcAft>
                <a:spcPts val="0"/>
              </a:spcAft>
              <a:buSzPts val="2000"/>
              <a:buChar char="•"/>
            </a:pPr>
            <a:r>
              <a:rPr lang="en-US" sz="2000"/>
              <a:t>Bab 5 (</a:t>
            </a:r>
            <a:r>
              <a:rPr lang="en-US" sz="2000"/>
              <a:t>Kesimpulan dan Saran)</a:t>
            </a:r>
            <a:endParaRPr sz="2000"/>
          </a:p>
          <a:p>
            <a:pPr indent="-355600" lvl="0" marL="457200" rtl="0" algn="l">
              <a:lnSpc>
                <a:spcPct val="90000"/>
              </a:lnSpc>
              <a:spcBef>
                <a:spcPts val="0"/>
              </a:spcBef>
              <a:spcAft>
                <a:spcPts val="0"/>
              </a:spcAft>
              <a:buSzPts val="2000"/>
              <a:buChar char="•"/>
            </a:pPr>
            <a:r>
              <a:rPr lang="en-US" sz="2000"/>
              <a:t>Daftar Pustaka</a:t>
            </a:r>
            <a:endParaRPr sz="2000"/>
          </a:p>
        </p:txBody>
      </p:sp>
      <p:pic>
        <p:nvPicPr>
          <p:cNvPr id="106" name="Google Shape;106;p2"/>
          <p:cNvPicPr preferRelativeResize="0"/>
          <p:nvPr/>
        </p:nvPicPr>
        <p:blipFill rotWithShape="1">
          <a:blip r:embed="rId5">
            <a:alphaModFix/>
          </a:blip>
          <a:srcRect b="32368" l="0" r="0" t="29156"/>
          <a:stretch/>
        </p:blipFill>
        <p:spPr>
          <a:xfrm>
            <a:off x="508475" y="4163148"/>
            <a:ext cx="6097874" cy="1319777"/>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238d29ac4c0_0_3"/>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Melatih data dengan model prophet</a:t>
            </a:r>
            <a:endParaRPr/>
          </a:p>
        </p:txBody>
      </p:sp>
      <p:sp>
        <p:nvSpPr>
          <p:cNvPr id="313" name="Google Shape;313;g238d29ac4c0_0_3"/>
          <p:cNvSpPr txBox="1"/>
          <p:nvPr>
            <p:ph idx="1" type="body"/>
          </p:nvPr>
        </p:nvSpPr>
        <p:spPr>
          <a:xfrm>
            <a:off x="838200" y="1982950"/>
            <a:ext cx="10980000" cy="4347900"/>
          </a:xfrm>
          <a:prstGeom prst="rect">
            <a:avLst/>
          </a:prstGeom>
          <a:noFill/>
          <a:ln>
            <a:noFill/>
          </a:ln>
        </p:spPr>
        <p:txBody>
          <a:bodyPr anchorCtr="0" anchor="t" bIns="45700" lIns="91425" spcFirstLastPara="1" rIns="91425" wrap="square" tIns="45700">
            <a:noAutofit/>
          </a:bodyPr>
          <a:lstStyle/>
          <a:p>
            <a:pPr indent="-438150" lvl="0" marL="457200" rtl="0" algn="just">
              <a:lnSpc>
                <a:spcPct val="115000"/>
              </a:lnSpc>
              <a:spcBef>
                <a:spcPts val="0"/>
              </a:spcBef>
              <a:spcAft>
                <a:spcPts val="0"/>
              </a:spcAft>
              <a:buSzPts val="3300"/>
              <a:buChar char="•"/>
            </a:pPr>
            <a:r>
              <a:rPr lang="en-US" sz="3300"/>
              <a:t>Library</a:t>
            </a:r>
            <a:endParaRPr sz="3300"/>
          </a:p>
          <a:p>
            <a:pPr indent="-438150" lvl="1" marL="914400" rtl="0" algn="just">
              <a:lnSpc>
                <a:spcPct val="115000"/>
              </a:lnSpc>
              <a:spcBef>
                <a:spcPts val="0"/>
              </a:spcBef>
              <a:spcAft>
                <a:spcPts val="0"/>
              </a:spcAft>
              <a:buSzPts val="3300"/>
              <a:buChar char="•"/>
            </a:pPr>
            <a:r>
              <a:rPr lang="en-US" sz="3300"/>
              <a:t>Menggunakan Pycaret 3.0.2</a:t>
            </a:r>
            <a:endParaRPr sz="3300"/>
          </a:p>
          <a:p>
            <a:pPr indent="-438150" lvl="2" marL="1371600" rtl="0" algn="just">
              <a:lnSpc>
                <a:spcPct val="115000"/>
              </a:lnSpc>
              <a:spcBef>
                <a:spcPts val="0"/>
              </a:spcBef>
              <a:spcAft>
                <a:spcPts val="0"/>
              </a:spcAft>
              <a:buSzPts val="3300"/>
              <a:buChar char="•"/>
            </a:pPr>
            <a:r>
              <a:rPr lang="en-US" sz="3300"/>
              <a:t>Auto Hyperparameter</a:t>
            </a:r>
            <a:endParaRPr sz="3300"/>
          </a:p>
          <a:p>
            <a:pPr indent="-438150" lvl="2" marL="1371600" rtl="0" algn="just">
              <a:lnSpc>
                <a:spcPct val="115000"/>
              </a:lnSpc>
              <a:spcBef>
                <a:spcPts val="0"/>
              </a:spcBef>
              <a:spcAft>
                <a:spcPts val="0"/>
              </a:spcAft>
              <a:buSzPts val="3300"/>
              <a:buChar char="•"/>
            </a:pPr>
            <a:r>
              <a:rPr lang="en-US" sz="3300"/>
              <a:t>Auto Preprocessing</a:t>
            </a:r>
            <a:endParaRPr sz="3300"/>
          </a:p>
        </p:txBody>
      </p:sp>
      <p:pic>
        <p:nvPicPr>
          <p:cNvPr id="314" name="Google Shape;314;g238d29ac4c0_0_3"/>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315" name="Google Shape;315;g238d29ac4c0_0_3"/>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pic>
        <p:nvPicPr>
          <p:cNvPr id="316" name="Google Shape;316;g238d29ac4c0_0_3"/>
          <p:cNvPicPr preferRelativeResize="0"/>
          <p:nvPr/>
        </p:nvPicPr>
        <p:blipFill>
          <a:blip r:embed="rId5">
            <a:alphaModFix/>
          </a:blip>
          <a:stretch>
            <a:fillRect/>
          </a:stretch>
        </p:blipFill>
        <p:spPr>
          <a:xfrm>
            <a:off x="838200" y="1135550"/>
            <a:ext cx="5920999" cy="8474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238d29ac663_0_4"/>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Pengembangan model Prophet</a:t>
            </a:r>
            <a:endParaRPr/>
          </a:p>
        </p:txBody>
      </p:sp>
      <p:sp>
        <p:nvSpPr>
          <p:cNvPr id="322" name="Google Shape;322;g238d29ac663_0_4"/>
          <p:cNvSpPr txBox="1"/>
          <p:nvPr>
            <p:ph idx="1" type="body"/>
          </p:nvPr>
        </p:nvSpPr>
        <p:spPr>
          <a:xfrm>
            <a:off x="838200" y="1982950"/>
            <a:ext cx="10980000" cy="4347900"/>
          </a:xfrm>
          <a:prstGeom prst="rect">
            <a:avLst/>
          </a:prstGeom>
          <a:noFill/>
          <a:ln>
            <a:noFill/>
          </a:ln>
        </p:spPr>
        <p:txBody>
          <a:bodyPr anchorCtr="0" anchor="t" bIns="45700" lIns="91425" spcFirstLastPara="1" rIns="91425" wrap="square" tIns="45700">
            <a:noAutofit/>
          </a:bodyPr>
          <a:lstStyle/>
          <a:p>
            <a:pPr indent="-438150" lvl="0" marL="457200" rtl="0" algn="just">
              <a:lnSpc>
                <a:spcPct val="115000"/>
              </a:lnSpc>
              <a:spcBef>
                <a:spcPts val="0"/>
              </a:spcBef>
              <a:spcAft>
                <a:spcPts val="0"/>
              </a:spcAft>
              <a:buSzPts val="3300"/>
              <a:buChar char="•"/>
            </a:pPr>
            <a:r>
              <a:rPr lang="en-US" sz="3300"/>
              <a:t>Tuning Parameter</a:t>
            </a:r>
            <a:endParaRPr sz="3300"/>
          </a:p>
          <a:p>
            <a:pPr indent="-438150" lvl="1" marL="914400" rtl="0" algn="just">
              <a:lnSpc>
                <a:spcPct val="115000"/>
              </a:lnSpc>
              <a:spcBef>
                <a:spcPts val="0"/>
              </a:spcBef>
              <a:spcAft>
                <a:spcPts val="0"/>
              </a:spcAft>
              <a:buSzPts val="3300"/>
              <a:buChar char="•"/>
            </a:pPr>
            <a:r>
              <a:rPr lang="en-US" sz="3300"/>
              <a:t>Holiday_prior_scale</a:t>
            </a:r>
            <a:endParaRPr sz="3300"/>
          </a:p>
          <a:p>
            <a:pPr indent="-438150" lvl="1" marL="914400" rtl="0" algn="just">
              <a:lnSpc>
                <a:spcPct val="115000"/>
              </a:lnSpc>
              <a:spcBef>
                <a:spcPts val="0"/>
              </a:spcBef>
              <a:spcAft>
                <a:spcPts val="0"/>
              </a:spcAft>
              <a:buSzPts val="3300"/>
              <a:buChar char="•"/>
            </a:pPr>
            <a:r>
              <a:rPr lang="en-US" sz="3300"/>
              <a:t>Changepoints_prior_scale</a:t>
            </a:r>
            <a:endParaRPr sz="3300"/>
          </a:p>
          <a:p>
            <a:pPr indent="-438150" lvl="1" marL="914400" rtl="0" algn="just">
              <a:lnSpc>
                <a:spcPct val="115000"/>
              </a:lnSpc>
              <a:spcBef>
                <a:spcPts val="0"/>
              </a:spcBef>
              <a:spcAft>
                <a:spcPts val="0"/>
              </a:spcAft>
              <a:buSzPts val="3300"/>
              <a:buChar char="•"/>
            </a:pPr>
            <a:r>
              <a:rPr lang="en-US" sz="3300"/>
              <a:t>Seasonality_prior_scale</a:t>
            </a:r>
            <a:endParaRPr sz="3300"/>
          </a:p>
        </p:txBody>
      </p:sp>
      <p:pic>
        <p:nvPicPr>
          <p:cNvPr id="323" name="Google Shape;323;g238d29ac663_0_4"/>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324" name="Google Shape;324;g238d29ac663_0_4"/>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pic>
        <p:nvPicPr>
          <p:cNvPr id="325" name="Google Shape;325;g238d29ac663_0_4"/>
          <p:cNvPicPr preferRelativeResize="0"/>
          <p:nvPr/>
        </p:nvPicPr>
        <p:blipFill>
          <a:blip r:embed="rId5">
            <a:alphaModFix/>
          </a:blip>
          <a:stretch>
            <a:fillRect/>
          </a:stretch>
        </p:blipFill>
        <p:spPr>
          <a:xfrm>
            <a:off x="838200" y="1135550"/>
            <a:ext cx="5920999" cy="8474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g238d29ac663_0_13"/>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Evaluasi Model</a:t>
            </a:r>
            <a:endParaRPr/>
          </a:p>
        </p:txBody>
      </p:sp>
      <p:sp>
        <p:nvSpPr>
          <p:cNvPr id="331" name="Google Shape;331;g238d29ac663_0_13"/>
          <p:cNvSpPr txBox="1"/>
          <p:nvPr>
            <p:ph idx="1" type="body"/>
          </p:nvPr>
        </p:nvSpPr>
        <p:spPr>
          <a:xfrm>
            <a:off x="4977850" y="889150"/>
            <a:ext cx="6840300" cy="5441700"/>
          </a:xfrm>
          <a:prstGeom prst="rect">
            <a:avLst/>
          </a:prstGeom>
          <a:noFill/>
          <a:ln>
            <a:noFill/>
          </a:ln>
        </p:spPr>
        <p:txBody>
          <a:bodyPr anchorCtr="0" anchor="t" bIns="45700" lIns="91425" spcFirstLastPara="1" rIns="91425" wrap="square" tIns="45700">
            <a:noAutofit/>
          </a:bodyPr>
          <a:lstStyle/>
          <a:p>
            <a:pPr indent="-438150" lvl="0" marL="457200" rtl="0" algn="just">
              <a:lnSpc>
                <a:spcPct val="115000"/>
              </a:lnSpc>
              <a:spcBef>
                <a:spcPts val="0"/>
              </a:spcBef>
              <a:spcAft>
                <a:spcPts val="0"/>
              </a:spcAft>
              <a:buSzPts val="3300"/>
              <a:buChar char="•"/>
            </a:pPr>
            <a:r>
              <a:rPr lang="en-US" sz="3300"/>
              <a:t>Metriks</a:t>
            </a:r>
            <a:endParaRPr sz="3300"/>
          </a:p>
          <a:p>
            <a:pPr indent="-438150" lvl="1" marL="914400" rtl="0" algn="just">
              <a:lnSpc>
                <a:spcPct val="115000"/>
              </a:lnSpc>
              <a:spcBef>
                <a:spcPts val="0"/>
              </a:spcBef>
              <a:spcAft>
                <a:spcPts val="0"/>
              </a:spcAft>
              <a:buSzPts val="3300"/>
              <a:buChar char="•"/>
            </a:pPr>
            <a:r>
              <a:rPr lang="en-US" sz="3300"/>
              <a:t>MASE</a:t>
            </a:r>
            <a:endParaRPr sz="3300"/>
          </a:p>
          <a:p>
            <a:pPr indent="0" lvl="0" marL="914400" rtl="0" algn="just">
              <a:lnSpc>
                <a:spcPct val="115000"/>
              </a:lnSpc>
              <a:spcBef>
                <a:spcPts val="0"/>
              </a:spcBef>
              <a:spcAft>
                <a:spcPts val="0"/>
              </a:spcAft>
              <a:buNone/>
            </a:pPr>
            <a:r>
              <a:t/>
            </a:r>
            <a:endParaRPr sz="3300"/>
          </a:p>
          <a:p>
            <a:pPr indent="0" lvl="0" marL="914400" rtl="0" algn="just">
              <a:lnSpc>
                <a:spcPct val="115000"/>
              </a:lnSpc>
              <a:spcBef>
                <a:spcPts val="0"/>
              </a:spcBef>
              <a:spcAft>
                <a:spcPts val="0"/>
              </a:spcAft>
              <a:buNone/>
            </a:pPr>
            <a:r>
              <a:t/>
            </a:r>
            <a:endParaRPr sz="3300"/>
          </a:p>
          <a:p>
            <a:pPr indent="-438150" lvl="1" marL="914400" rtl="0" algn="just">
              <a:lnSpc>
                <a:spcPct val="115000"/>
              </a:lnSpc>
              <a:spcBef>
                <a:spcPts val="0"/>
              </a:spcBef>
              <a:spcAft>
                <a:spcPts val="0"/>
              </a:spcAft>
              <a:buSzPts val="3300"/>
              <a:buChar char="•"/>
            </a:pPr>
            <a:r>
              <a:rPr lang="en-US" sz="3300"/>
              <a:t>SMAPE</a:t>
            </a:r>
            <a:endParaRPr sz="3300"/>
          </a:p>
          <a:p>
            <a:pPr indent="0" lvl="0" marL="914400" rtl="0" algn="just">
              <a:lnSpc>
                <a:spcPct val="115000"/>
              </a:lnSpc>
              <a:spcBef>
                <a:spcPts val="0"/>
              </a:spcBef>
              <a:spcAft>
                <a:spcPts val="0"/>
              </a:spcAft>
              <a:buNone/>
            </a:pPr>
            <a:r>
              <a:t/>
            </a:r>
            <a:endParaRPr sz="3300"/>
          </a:p>
        </p:txBody>
      </p:sp>
      <p:pic>
        <p:nvPicPr>
          <p:cNvPr id="332" name="Google Shape;332;g238d29ac663_0_13"/>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333" name="Google Shape;333;g238d29ac663_0_13"/>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pic>
        <p:nvPicPr>
          <p:cNvPr id="334" name="Google Shape;334;g238d29ac663_0_13"/>
          <p:cNvPicPr preferRelativeResize="0"/>
          <p:nvPr/>
        </p:nvPicPr>
        <p:blipFill>
          <a:blip r:embed="rId5">
            <a:alphaModFix/>
          </a:blip>
          <a:stretch>
            <a:fillRect/>
          </a:stretch>
        </p:blipFill>
        <p:spPr>
          <a:xfrm>
            <a:off x="838200" y="889150"/>
            <a:ext cx="3907100" cy="3907100"/>
          </a:xfrm>
          <a:prstGeom prst="rect">
            <a:avLst/>
          </a:prstGeom>
          <a:noFill/>
          <a:ln>
            <a:noFill/>
          </a:ln>
        </p:spPr>
      </p:pic>
      <p:pic>
        <p:nvPicPr>
          <p:cNvPr id="335" name="Google Shape;335;g238d29ac663_0_13"/>
          <p:cNvPicPr preferRelativeResize="0"/>
          <p:nvPr/>
        </p:nvPicPr>
        <p:blipFill>
          <a:blip r:embed="rId6">
            <a:alphaModFix/>
          </a:blip>
          <a:stretch>
            <a:fillRect/>
          </a:stretch>
        </p:blipFill>
        <p:spPr>
          <a:xfrm>
            <a:off x="5972380" y="3671125"/>
            <a:ext cx="5667405" cy="1319575"/>
          </a:xfrm>
          <a:prstGeom prst="rect">
            <a:avLst/>
          </a:prstGeom>
          <a:noFill/>
          <a:ln>
            <a:noFill/>
          </a:ln>
        </p:spPr>
      </p:pic>
      <p:pic>
        <p:nvPicPr>
          <p:cNvPr id="336" name="Google Shape;336;g238d29ac663_0_13"/>
          <p:cNvPicPr preferRelativeResize="0"/>
          <p:nvPr/>
        </p:nvPicPr>
        <p:blipFill>
          <a:blip r:embed="rId7">
            <a:alphaModFix/>
          </a:blip>
          <a:stretch>
            <a:fillRect/>
          </a:stretch>
        </p:blipFill>
        <p:spPr>
          <a:xfrm>
            <a:off x="5972379" y="2003268"/>
            <a:ext cx="4555675" cy="131957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g1b8924d83fe_0_9"/>
          <p:cNvSpPr txBox="1"/>
          <p:nvPr>
            <p:ph type="title"/>
          </p:nvPr>
        </p:nvSpPr>
        <p:spPr>
          <a:xfrm>
            <a:off x="955425" y="188300"/>
            <a:ext cx="8052000" cy="862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Lingkungan pengembangan</a:t>
            </a:r>
            <a:endParaRPr/>
          </a:p>
        </p:txBody>
      </p:sp>
      <p:sp>
        <p:nvSpPr>
          <p:cNvPr id="342" name="Google Shape;342;g1b8924d83fe_0_9"/>
          <p:cNvSpPr txBox="1"/>
          <p:nvPr>
            <p:ph idx="1" type="body"/>
          </p:nvPr>
        </p:nvSpPr>
        <p:spPr>
          <a:xfrm>
            <a:off x="955425" y="1135550"/>
            <a:ext cx="5433900" cy="55143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Perangkat Keras :</a:t>
            </a:r>
            <a:endParaRPr sz="2000">
              <a:solidFill>
                <a:schemeClr val="dk1"/>
              </a:solidFill>
              <a:latin typeface="Times New Roman"/>
              <a:ea typeface="Times New Roman"/>
              <a:cs typeface="Times New Roman"/>
              <a:sym typeface="Times New Roman"/>
            </a:endParaRPr>
          </a:p>
          <a:p>
            <a:pPr indent="-355600" lvl="0" marL="719999" rtl="0" algn="just">
              <a:lnSpc>
                <a:spcPct val="115000"/>
              </a:lnSpc>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Memory	:    RAM 8 GB</a:t>
            </a:r>
            <a:endParaRPr sz="2000">
              <a:solidFill>
                <a:schemeClr val="dk1"/>
              </a:solidFill>
              <a:latin typeface="Times New Roman"/>
              <a:ea typeface="Times New Roman"/>
              <a:cs typeface="Times New Roman"/>
              <a:sym typeface="Times New Roman"/>
            </a:endParaRPr>
          </a:p>
          <a:p>
            <a:pPr indent="-355600" lvl="0" marL="719999" rtl="0" algn="just">
              <a:lnSpc>
                <a:spcPct val="115000"/>
              </a:lnSpc>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Processor	:    AMD Ryzen 5 3500U dengan Radeon Vega Mobile Gfx (8 CPU) ~ 2.1 GHz</a:t>
            </a:r>
            <a:endParaRPr sz="2000">
              <a:solidFill>
                <a:schemeClr val="dk1"/>
              </a:solidFill>
              <a:latin typeface="Times New Roman"/>
              <a:ea typeface="Times New Roman"/>
              <a:cs typeface="Times New Roman"/>
              <a:sym typeface="Times New Roman"/>
            </a:endParaRPr>
          </a:p>
          <a:p>
            <a:pPr indent="-355600" lvl="0" marL="719999" rtl="0" algn="just">
              <a:lnSpc>
                <a:spcPct val="115000"/>
              </a:lnSpc>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GPU	:    AMD Radeon(TM) Vega 8 Graphics</a:t>
            </a:r>
            <a:endParaRPr sz="20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2800"/>
              <a:buNone/>
            </a:pPr>
            <a:r>
              <a:t/>
            </a:r>
            <a:endParaRPr sz="2000">
              <a:solidFill>
                <a:schemeClr val="dk1"/>
              </a:solidFill>
              <a:latin typeface="Times New Roman"/>
              <a:ea typeface="Times New Roman"/>
              <a:cs typeface="Times New Roman"/>
              <a:sym typeface="Times New Roman"/>
            </a:endParaRPr>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0" rtl="0" algn="just">
              <a:lnSpc>
                <a:spcPct val="115000"/>
              </a:lnSpc>
              <a:spcBef>
                <a:spcPts val="0"/>
              </a:spcBef>
              <a:spcAft>
                <a:spcPts val="0"/>
              </a:spcAft>
              <a:buSzPts val="2800"/>
              <a:buNone/>
            </a:pPr>
            <a:r>
              <a:t/>
            </a:r>
            <a:endParaRPr sz="2000"/>
          </a:p>
          <a:p>
            <a:pPr indent="0" lvl="0" marL="457200" rtl="0" algn="just">
              <a:lnSpc>
                <a:spcPct val="115000"/>
              </a:lnSpc>
              <a:spcBef>
                <a:spcPts val="0"/>
              </a:spcBef>
              <a:spcAft>
                <a:spcPts val="0"/>
              </a:spcAft>
              <a:buSzPts val="2800"/>
              <a:buNone/>
            </a:pPr>
            <a:r>
              <a:t/>
            </a:r>
            <a:endParaRPr sz="2000"/>
          </a:p>
          <a:p>
            <a:pPr indent="0" lvl="0" marL="457200" rtl="0" algn="just">
              <a:lnSpc>
                <a:spcPct val="115000"/>
              </a:lnSpc>
              <a:spcBef>
                <a:spcPts val="0"/>
              </a:spcBef>
              <a:spcAft>
                <a:spcPts val="0"/>
              </a:spcAft>
              <a:buSzPts val="2800"/>
              <a:buNone/>
            </a:pPr>
            <a:r>
              <a:t/>
            </a:r>
            <a:endParaRPr sz="2000"/>
          </a:p>
        </p:txBody>
      </p:sp>
      <p:pic>
        <p:nvPicPr>
          <p:cNvPr id="343" name="Google Shape;343;g1b8924d83fe_0_9"/>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344" name="Google Shape;344;g1b8924d83fe_0_9"/>
          <p:cNvPicPr preferRelativeResize="0"/>
          <p:nvPr/>
        </p:nvPicPr>
        <p:blipFill rotWithShape="1">
          <a:blip r:embed="rId4">
            <a:alphaModFix/>
          </a:blip>
          <a:srcRect b="0" l="0" r="0" t="0"/>
          <a:stretch/>
        </p:blipFill>
        <p:spPr>
          <a:xfrm>
            <a:off x="9738360" y="272389"/>
            <a:ext cx="2079784" cy="544420"/>
          </a:xfrm>
          <a:prstGeom prst="rect">
            <a:avLst/>
          </a:prstGeom>
          <a:noFill/>
          <a:ln>
            <a:noFill/>
          </a:ln>
        </p:spPr>
      </p:pic>
      <p:sp>
        <p:nvSpPr>
          <p:cNvPr id="345" name="Google Shape;345;g1b8924d83fe_0_9"/>
          <p:cNvSpPr txBox="1"/>
          <p:nvPr>
            <p:ph idx="1" type="body"/>
          </p:nvPr>
        </p:nvSpPr>
        <p:spPr>
          <a:xfrm>
            <a:off x="6915400" y="1135550"/>
            <a:ext cx="4902900" cy="55143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Perangkat Lunak</a:t>
            </a:r>
            <a:endParaRPr sz="2000">
              <a:solidFill>
                <a:schemeClr val="dk1"/>
              </a:solidFill>
              <a:latin typeface="Times New Roman"/>
              <a:ea typeface="Times New Roman"/>
              <a:cs typeface="Times New Roman"/>
              <a:sym typeface="Times New Roman"/>
            </a:endParaRPr>
          </a:p>
          <a:p>
            <a:pPr indent="-355600" lvl="0" marL="719999" rtl="0" algn="just">
              <a:lnSpc>
                <a:spcPct val="115000"/>
              </a:lnSpc>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Sistem Operasi 		: Windows 11</a:t>
            </a:r>
            <a:endParaRPr sz="2000">
              <a:solidFill>
                <a:schemeClr val="dk1"/>
              </a:solidFill>
              <a:latin typeface="Times New Roman"/>
              <a:ea typeface="Times New Roman"/>
              <a:cs typeface="Times New Roman"/>
              <a:sym typeface="Times New Roman"/>
            </a:endParaRPr>
          </a:p>
          <a:p>
            <a:pPr indent="-355600" lvl="0" marL="719999" rtl="0" algn="just">
              <a:lnSpc>
                <a:spcPct val="115000"/>
              </a:lnSpc>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Bahasa Pemrograman 	: Python</a:t>
            </a:r>
            <a:endParaRPr sz="2000">
              <a:solidFill>
                <a:schemeClr val="dk1"/>
              </a:solidFill>
              <a:latin typeface="Times New Roman"/>
              <a:ea typeface="Times New Roman"/>
              <a:cs typeface="Times New Roman"/>
              <a:sym typeface="Times New Roman"/>
            </a:endParaRPr>
          </a:p>
          <a:p>
            <a:pPr indent="-355600" lvl="0" marL="719999" rtl="0" algn="just">
              <a:lnSpc>
                <a:spcPct val="115000"/>
              </a:lnSpc>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Pustaka Tambahan </a:t>
            </a:r>
            <a:endParaRPr sz="2000">
              <a:solidFill>
                <a:schemeClr val="dk1"/>
              </a:solidFill>
              <a:latin typeface="Times New Roman"/>
              <a:ea typeface="Times New Roman"/>
              <a:cs typeface="Times New Roman"/>
              <a:sym typeface="Times New Roman"/>
            </a:endParaRPr>
          </a:p>
          <a:p>
            <a:pPr indent="-355600" lvl="1" marL="914400" rtl="0" algn="just">
              <a:lnSpc>
                <a:spcPct val="115000"/>
              </a:lnSpc>
              <a:spcBef>
                <a:spcPts val="0"/>
              </a:spcBef>
              <a:spcAft>
                <a:spcPts val="0"/>
              </a:spcAft>
              <a:buClr>
                <a:schemeClr val="dk1"/>
              </a:buClr>
              <a:buSzPts val="2000"/>
              <a:buFont typeface="Times New Roman"/>
              <a:buChar char="○"/>
            </a:pPr>
            <a:r>
              <a:rPr lang="en-US" sz="2000">
                <a:solidFill>
                  <a:schemeClr val="dk1"/>
                </a:solidFill>
                <a:latin typeface="Times New Roman"/>
                <a:ea typeface="Times New Roman"/>
                <a:cs typeface="Times New Roman"/>
                <a:sym typeface="Times New Roman"/>
              </a:rPr>
              <a:t>Pycaret</a:t>
            </a:r>
            <a:endParaRPr sz="2000"/>
          </a:p>
          <a:p>
            <a:pPr indent="0" lvl="0" marL="0" rtl="0" algn="just">
              <a:lnSpc>
                <a:spcPct val="115000"/>
              </a:lnSpc>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SzPts val="2800"/>
              <a:buNone/>
            </a:pPr>
            <a:r>
              <a:t/>
            </a:r>
            <a:endParaRPr sz="2000">
              <a:solidFill>
                <a:schemeClr val="dk1"/>
              </a:solidFill>
              <a:latin typeface="Times New Roman"/>
              <a:ea typeface="Times New Roman"/>
              <a:cs typeface="Times New Roman"/>
              <a:sym typeface="Times New Roman"/>
            </a:endParaRPr>
          </a:p>
        </p:txBody>
      </p:sp>
      <p:sp>
        <p:nvSpPr>
          <p:cNvPr id="346" name="Google Shape;346;g1b8924d83fe_0_9"/>
          <p:cNvSpPr txBox="1"/>
          <p:nvPr>
            <p:ph idx="1" type="body"/>
          </p:nvPr>
        </p:nvSpPr>
        <p:spPr>
          <a:xfrm>
            <a:off x="809150" y="4564725"/>
            <a:ext cx="10847700" cy="2237400"/>
          </a:xfrm>
          <a:prstGeom prst="rect">
            <a:avLst/>
          </a:prstGeom>
          <a:noFill/>
          <a:ln>
            <a:noFill/>
          </a:ln>
        </p:spPr>
        <p:txBody>
          <a:bodyPr anchorCtr="0" anchor="t" bIns="45700" lIns="91425" spcFirstLastPara="1" rIns="91425" wrap="square" tIns="45700">
            <a:noAutofit/>
          </a:bodyPr>
          <a:lstStyle/>
          <a:p>
            <a:pPr indent="0" lvl="0" marL="457200" rtl="0" algn="just">
              <a:lnSpc>
                <a:spcPct val="115000"/>
              </a:lnSpc>
              <a:spcBef>
                <a:spcPts val="0"/>
              </a:spcBef>
              <a:spcAft>
                <a:spcPts val="0"/>
              </a:spcAft>
              <a:buSzPts val="2800"/>
              <a:buNone/>
            </a:pPr>
            <a:r>
              <a:rPr lang="en-US" sz="2000">
                <a:solidFill>
                  <a:schemeClr val="dk1"/>
                </a:solidFill>
                <a:latin typeface="Times New Roman"/>
                <a:ea typeface="Times New Roman"/>
                <a:cs typeface="Times New Roman"/>
                <a:sym typeface="Times New Roman"/>
              </a:rPr>
              <a:t>Perangkat Server tambahan</a:t>
            </a:r>
            <a:endParaRPr sz="20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SzPts val="2800"/>
              <a:buNone/>
            </a:pPr>
            <a:r>
              <a:rPr lang="en-US" sz="2000">
                <a:solidFill>
                  <a:schemeClr val="dk1"/>
                </a:solidFill>
                <a:latin typeface="Times New Roman"/>
                <a:ea typeface="Times New Roman"/>
                <a:cs typeface="Times New Roman"/>
                <a:sym typeface="Times New Roman"/>
              </a:rPr>
              <a:t>Server Komputasi IPB </a:t>
            </a:r>
            <a:endParaRPr sz="20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SzPts val="2800"/>
              <a:buNone/>
            </a:pPr>
            <a:r>
              <a:rPr lang="en-US" sz="2000">
                <a:solidFill>
                  <a:schemeClr val="dk1"/>
                </a:solidFill>
                <a:latin typeface="Times New Roman"/>
                <a:ea typeface="Times New Roman"/>
                <a:cs typeface="Times New Roman"/>
                <a:sym typeface="Times New Roman"/>
              </a:rPr>
              <a:t>GPU : NVIDIA RTX 2060 6 GB</a:t>
            </a:r>
            <a:endParaRPr sz="20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SzPts val="2800"/>
              <a:buNone/>
            </a:pPr>
            <a:r>
              <a:rPr lang="en-US" sz="2000">
                <a:solidFill>
                  <a:schemeClr val="dk1"/>
                </a:solidFill>
                <a:latin typeface="Times New Roman"/>
                <a:ea typeface="Times New Roman"/>
                <a:cs typeface="Times New Roman"/>
                <a:sym typeface="Times New Roman"/>
              </a:rPr>
              <a:t>CPU : Ryzen 5 5600X</a:t>
            </a:r>
            <a:endParaRPr sz="20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SzPts val="2800"/>
              <a:buNone/>
            </a:pPr>
            <a:r>
              <a:rPr lang="en-US" sz="2000">
                <a:solidFill>
                  <a:schemeClr val="dk1"/>
                </a:solidFill>
                <a:latin typeface="Times New Roman"/>
                <a:ea typeface="Times New Roman"/>
                <a:cs typeface="Times New Roman"/>
                <a:sym typeface="Times New Roman"/>
              </a:rPr>
              <a:t>RAM: 64 GB</a:t>
            </a:r>
            <a:endParaRPr sz="2000">
              <a:solidFill>
                <a:schemeClr val="dk1"/>
              </a:solidFill>
              <a:latin typeface="Times New Roman"/>
              <a:ea typeface="Times New Roman"/>
              <a:cs typeface="Times New Roman"/>
              <a:sym typeface="Times New Roman"/>
            </a:endParaRPr>
          </a:p>
          <a:p>
            <a:pPr indent="0" lvl="0" marL="457200" rtl="0" algn="just">
              <a:lnSpc>
                <a:spcPct val="115000"/>
              </a:lnSpc>
              <a:spcBef>
                <a:spcPts val="0"/>
              </a:spcBef>
              <a:spcAft>
                <a:spcPts val="0"/>
              </a:spcAft>
              <a:buSzPts val="2800"/>
              <a:buNone/>
            </a:pPr>
            <a:r>
              <a:rPr lang="en-US" sz="2000">
                <a:solidFill>
                  <a:schemeClr val="dk1"/>
                </a:solidFill>
                <a:latin typeface="Times New Roman"/>
                <a:ea typeface="Times New Roman"/>
                <a:cs typeface="Times New Roman"/>
                <a:sym typeface="Times New Roman"/>
              </a:rPr>
              <a:t>SSD  : 512 GB</a:t>
            </a:r>
            <a:endParaRPr sz="2000">
              <a:solidFill>
                <a:schemeClr val="dk1"/>
              </a:solidFill>
              <a:latin typeface="Times New Roman"/>
              <a:ea typeface="Times New Roman"/>
              <a:cs typeface="Times New Roman"/>
              <a:sym typeface="Times New Roman"/>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24f28de6386_0_12"/>
          <p:cNvSpPr txBox="1"/>
          <p:nvPr>
            <p:ph type="ctrTitle"/>
          </p:nvPr>
        </p:nvSpPr>
        <p:spPr>
          <a:xfrm>
            <a:off x="3978896" y="3133511"/>
            <a:ext cx="6703500" cy="591000"/>
          </a:xfrm>
          <a:prstGeom prst="rect">
            <a:avLst/>
          </a:prstGeom>
          <a:noFill/>
          <a:ln>
            <a:noFill/>
          </a:ln>
        </p:spPr>
        <p:txBody>
          <a:bodyPr anchorCtr="0" anchor="b" bIns="45700" lIns="91425" spcFirstLastPara="1" rIns="91425" wrap="square" tIns="45700">
            <a:spAutoFit/>
          </a:bodyPr>
          <a:lstStyle/>
          <a:p>
            <a:pPr indent="0" lvl="0" marL="0" rtl="0" algn="l">
              <a:lnSpc>
                <a:spcPct val="90000"/>
              </a:lnSpc>
              <a:spcBef>
                <a:spcPts val="0"/>
              </a:spcBef>
              <a:spcAft>
                <a:spcPts val="0"/>
              </a:spcAft>
              <a:buClr>
                <a:schemeClr val="dk1"/>
              </a:buClr>
              <a:buSzPts val="3600"/>
              <a:buFont typeface="Arial"/>
              <a:buNone/>
            </a:pPr>
            <a:r>
              <a:rPr b="1" lang="en-US" sz="3600">
                <a:latin typeface="Arial"/>
                <a:ea typeface="Arial"/>
                <a:cs typeface="Arial"/>
                <a:sym typeface="Arial"/>
              </a:rPr>
              <a:t>Hasil dan Pembahasan</a:t>
            </a:r>
            <a:endParaRPr b="1" sz="3600">
              <a:latin typeface="Arial"/>
              <a:ea typeface="Arial"/>
              <a:cs typeface="Arial"/>
              <a:sym typeface="Arial"/>
            </a:endParaRPr>
          </a:p>
        </p:txBody>
      </p:sp>
      <p:pic>
        <p:nvPicPr>
          <p:cNvPr id="352" name="Google Shape;352;g24f28de6386_0_12"/>
          <p:cNvPicPr preferRelativeResize="0"/>
          <p:nvPr/>
        </p:nvPicPr>
        <p:blipFill rotWithShape="1">
          <a:blip r:embed="rId3">
            <a:alphaModFix/>
          </a:blip>
          <a:srcRect b="0" l="0" r="0" t="0"/>
          <a:stretch/>
        </p:blipFill>
        <p:spPr>
          <a:xfrm>
            <a:off x="3837215" y="332694"/>
            <a:ext cx="2674619" cy="700128"/>
          </a:xfrm>
          <a:prstGeom prst="rect">
            <a:avLst/>
          </a:prstGeom>
          <a:noFill/>
          <a:ln>
            <a:noFill/>
          </a:ln>
        </p:spPr>
      </p:pic>
      <p:cxnSp>
        <p:nvCxnSpPr>
          <p:cNvPr id="353" name="Google Shape;353;g24f28de6386_0_12"/>
          <p:cNvCxnSpPr/>
          <p:nvPr/>
        </p:nvCxnSpPr>
        <p:spPr>
          <a:xfrm>
            <a:off x="6709955" y="332694"/>
            <a:ext cx="0" cy="700200"/>
          </a:xfrm>
          <a:prstGeom prst="straightConnector1">
            <a:avLst/>
          </a:prstGeom>
          <a:noFill/>
          <a:ln cap="flat" cmpd="sng" w="9525">
            <a:solidFill>
              <a:srgbClr val="243B90"/>
            </a:solidFill>
            <a:prstDash val="solid"/>
            <a:miter lim="800000"/>
            <a:headEnd len="sm" w="sm" type="none"/>
            <a:tailEnd len="sm" w="sm" type="none"/>
          </a:ln>
        </p:spPr>
      </p:cxnSp>
      <p:sp>
        <p:nvSpPr>
          <p:cNvPr id="354" name="Google Shape;354;g24f28de6386_0_12"/>
          <p:cNvSpPr txBox="1"/>
          <p:nvPr/>
        </p:nvSpPr>
        <p:spPr>
          <a:xfrm>
            <a:off x="6709955" y="324485"/>
            <a:ext cx="3782100" cy="708300"/>
          </a:xfrm>
          <a:prstGeom prst="rect">
            <a:avLst/>
          </a:prstGeom>
          <a:noFill/>
          <a:ln>
            <a:noFill/>
          </a:ln>
        </p:spPr>
        <p:txBody>
          <a:bodyPr anchorCtr="0" anchor="b" bIns="45700" lIns="91425" spcFirstLastPara="1" rIns="91425" wrap="square" tIns="45700">
            <a:normAutofit lnSpcReduction="10000"/>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Department of</a:t>
            </a:r>
            <a:endParaRPr b="0" i="0" sz="1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Computer Sciences</a:t>
            </a:r>
            <a:endParaRPr b="0" i="0" sz="16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t/>
            </a:r>
            <a:endParaRPr b="0" i="0" sz="1600" u="none" cap="none" strike="noStrike">
              <a:solidFill>
                <a:schemeClr val="dk1"/>
              </a:solidFill>
              <a:latin typeface="Arial"/>
              <a:ea typeface="Arial"/>
              <a:cs typeface="Arial"/>
              <a:sym typeface="Arial"/>
            </a:endParaRPr>
          </a:p>
        </p:txBody>
      </p:sp>
      <p:sp>
        <p:nvSpPr>
          <p:cNvPr id="355" name="Google Shape;355;g24f28de6386_0_12"/>
          <p:cNvSpPr/>
          <p:nvPr/>
        </p:nvSpPr>
        <p:spPr>
          <a:xfrm>
            <a:off x="0" y="6465194"/>
            <a:ext cx="12192000" cy="392700"/>
          </a:xfrm>
          <a:prstGeom prst="rect">
            <a:avLst/>
          </a:prstGeom>
          <a:solidFill>
            <a:srgbClr val="243B9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356" name="Google Shape;356;g24f28de6386_0_12"/>
          <p:cNvGrpSpPr/>
          <p:nvPr/>
        </p:nvGrpSpPr>
        <p:grpSpPr>
          <a:xfrm>
            <a:off x="0" y="1436696"/>
            <a:ext cx="3837215" cy="4803734"/>
            <a:chOff x="0" y="1136313"/>
            <a:chExt cx="3837215" cy="4529688"/>
          </a:xfrm>
        </p:grpSpPr>
        <p:pic>
          <p:nvPicPr>
            <p:cNvPr id="357" name="Google Shape;357;g24f28de6386_0_12"/>
            <p:cNvPicPr preferRelativeResize="0"/>
            <p:nvPr/>
          </p:nvPicPr>
          <p:blipFill rotWithShape="1">
            <a:blip r:embed="rId4">
              <a:alphaModFix/>
            </a:blip>
            <a:srcRect b="68232" l="56132" r="33731" t="25223"/>
            <a:stretch/>
          </p:blipFill>
          <p:spPr>
            <a:xfrm>
              <a:off x="1568609" y="1136313"/>
              <a:ext cx="586934" cy="547358"/>
            </a:xfrm>
            <a:custGeom>
              <a:rect b="b" l="l" r="r" t="t"/>
              <a:pathLst>
                <a:path extrusionOk="0" h="547358" w="586934">
                  <a:moveTo>
                    <a:pt x="0" y="0"/>
                  </a:moveTo>
                  <a:lnTo>
                    <a:pt x="586934" y="0"/>
                  </a:lnTo>
                  <a:lnTo>
                    <a:pt x="586934" y="547358"/>
                  </a:lnTo>
                  <a:lnTo>
                    <a:pt x="0" y="547358"/>
                  </a:lnTo>
                  <a:lnTo>
                    <a:pt x="0" y="0"/>
                  </a:lnTo>
                  <a:close/>
                </a:path>
              </a:pathLst>
            </a:custGeom>
            <a:noFill/>
            <a:ln>
              <a:noFill/>
            </a:ln>
          </p:spPr>
        </p:pic>
        <p:pic>
          <p:nvPicPr>
            <p:cNvPr id="358" name="Google Shape;358;g24f28de6386_0_12"/>
            <p:cNvPicPr preferRelativeResize="0"/>
            <p:nvPr/>
          </p:nvPicPr>
          <p:blipFill rotWithShape="1">
            <a:blip r:embed="rId4">
              <a:alphaModFix/>
            </a:blip>
            <a:srcRect b="63691" l="43943" r="44882" t="29755"/>
            <a:stretch/>
          </p:blipFill>
          <p:spPr>
            <a:xfrm>
              <a:off x="862642" y="1515324"/>
              <a:ext cx="647031" cy="548095"/>
            </a:xfrm>
            <a:custGeom>
              <a:rect b="b" l="l" r="r" t="t"/>
              <a:pathLst>
                <a:path extrusionOk="0" h="548095" w="647031">
                  <a:moveTo>
                    <a:pt x="0" y="0"/>
                  </a:moveTo>
                  <a:lnTo>
                    <a:pt x="647031" y="0"/>
                  </a:lnTo>
                  <a:lnTo>
                    <a:pt x="647031" y="548095"/>
                  </a:lnTo>
                  <a:lnTo>
                    <a:pt x="0" y="548095"/>
                  </a:lnTo>
                  <a:lnTo>
                    <a:pt x="0" y="0"/>
                  </a:lnTo>
                  <a:close/>
                </a:path>
              </a:pathLst>
            </a:custGeom>
            <a:noFill/>
            <a:ln>
              <a:noFill/>
            </a:ln>
          </p:spPr>
        </p:pic>
        <p:pic>
          <p:nvPicPr>
            <p:cNvPr id="359" name="Google Shape;359;g24f28de6386_0_12"/>
            <p:cNvPicPr preferRelativeResize="0"/>
            <p:nvPr/>
          </p:nvPicPr>
          <p:blipFill rotWithShape="1">
            <a:blip r:embed="rId4">
              <a:alphaModFix/>
            </a:blip>
            <a:srcRect b="52703" l="56134" r="21675" t="32069"/>
            <a:stretch/>
          </p:blipFill>
          <p:spPr>
            <a:xfrm>
              <a:off x="1568609" y="1709045"/>
              <a:ext cx="1284950" cy="1273582"/>
            </a:xfrm>
            <a:custGeom>
              <a:rect b="b" l="l" r="r" t="t"/>
              <a:pathLst>
                <a:path extrusionOk="0" h="1273582" w="1284950">
                  <a:moveTo>
                    <a:pt x="0" y="0"/>
                  </a:moveTo>
                  <a:lnTo>
                    <a:pt x="1284950" y="0"/>
                  </a:lnTo>
                  <a:lnTo>
                    <a:pt x="1284950" y="1273582"/>
                  </a:lnTo>
                  <a:lnTo>
                    <a:pt x="0" y="1273582"/>
                  </a:lnTo>
                  <a:lnTo>
                    <a:pt x="0" y="0"/>
                  </a:lnTo>
                  <a:close/>
                </a:path>
              </a:pathLst>
            </a:custGeom>
            <a:noFill/>
            <a:ln>
              <a:noFill/>
            </a:ln>
          </p:spPr>
        </p:pic>
        <p:pic>
          <p:nvPicPr>
            <p:cNvPr id="360" name="Google Shape;360;g24f28de6386_0_12"/>
            <p:cNvPicPr preferRelativeResize="0"/>
            <p:nvPr/>
          </p:nvPicPr>
          <p:blipFill rotWithShape="1">
            <a:blip r:embed="rId4">
              <a:alphaModFix/>
            </a:blip>
            <a:srcRect b="52849" l="79339" r="4691" t="34430"/>
            <a:stretch/>
          </p:blipFill>
          <p:spPr>
            <a:xfrm>
              <a:off x="2912495" y="1906436"/>
              <a:ext cx="924720" cy="1063923"/>
            </a:xfrm>
            <a:custGeom>
              <a:rect b="b" l="l" r="r" t="t"/>
              <a:pathLst>
                <a:path extrusionOk="0" h="1063923" w="924720">
                  <a:moveTo>
                    <a:pt x="0" y="0"/>
                  </a:moveTo>
                  <a:lnTo>
                    <a:pt x="924720" y="0"/>
                  </a:lnTo>
                  <a:lnTo>
                    <a:pt x="924720" y="1063923"/>
                  </a:lnTo>
                  <a:lnTo>
                    <a:pt x="0" y="1063923"/>
                  </a:lnTo>
                  <a:lnTo>
                    <a:pt x="0" y="0"/>
                  </a:lnTo>
                  <a:close/>
                </a:path>
              </a:pathLst>
            </a:custGeom>
            <a:noFill/>
            <a:ln>
              <a:noFill/>
            </a:ln>
          </p:spPr>
        </p:pic>
        <p:pic>
          <p:nvPicPr>
            <p:cNvPr id="361" name="Google Shape;361;g24f28de6386_0_12"/>
            <p:cNvPicPr preferRelativeResize="0"/>
            <p:nvPr/>
          </p:nvPicPr>
          <p:blipFill rotWithShape="1">
            <a:blip r:embed="rId4">
              <a:alphaModFix/>
            </a:blip>
            <a:srcRect b="52850" l="37559" r="44885" t="36638"/>
            <a:stretch/>
          </p:blipFill>
          <p:spPr>
            <a:xfrm>
              <a:off x="492981" y="2091192"/>
              <a:ext cx="1016692" cy="879165"/>
            </a:xfrm>
            <a:custGeom>
              <a:rect b="b" l="l" r="r" t="t"/>
              <a:pathLst>
                <a:path extrusionOk="0" h="879165" w="1016692">
                  <a:moveTo>
                    <a:pt x="0" y="0"/>
                  </a:moveTo>
                  <a:lnTo>
                    <a:pt x="1016692" y="0"/>
                  </a:lnTo>
                  <a:lnTo>
                    <a:pt x="1016692" y="879165"/>
                  </a:lnTo>
                  <a:lnTo>
                    <a:pt x="0" y="879165"/>
                  </a:lnTo>
                  <a:lnTo>
                    <a:pt x="0" y="0"/>
                  </a:lnTo>
                  <a:close/>
                </a:path>
              </a:pathLst>
            </a:custGeom>
            <a:noFill/>
            <a:ln>
              <a:noFill/>
            </a:ln>
          </p:spPr>
        </p:pic>
        <p:pic>
          <p:nvPicPr>
            <p:cNvPr id="362" name="Google Shape;362;g24f28de6386_0_12"/>
            <p:cNvPicPr preferRelativeResize="0"/>
            <p:nvPr/>
          </p:nvPicPr>
          <p:blipFill rotWithShape="1">
            <a:blip r:embed="rId4">
              <a:alphaModFix/>
            </a:blip>
            <a:srcRect b="44084" l="29046" r="44732" t="47700"/>
            <a:stretch/>
          </p:blipFill>
          <p:spPr>
            <a:xfrm>
              <a:off x="0" y="3016418"/>
              <a:ext cx="1518557" cy="687059"/>
            </a:xfrm>
            <a:custGeom>
              <a:rect b="b" l="l" r="r" t="t"/>
              <a:pathLst>
                <a:path extrusionOk="0" h="687059" w="1518557">
                  <a:moveTo>
                    <a:pt x="0" y="0"/>
                  </a:moveTo>
                  <a:lnTo>
                    <a:pt x="1518557" y="0"/>
                  </a:lnTo>
                  <a:lnTo>
                    <a:pt x="1518557" y="687059"/>
                  </a:lnTo>
                  <a:lnTo>
                    <a:pt x="0" y="687059"/>
                  </a:lnTo>
                  <a:lnTo>
                    <a:pt x="0" y="0"/>
                  </a:lnTo>
                  <a:close/>
                </a:path>
              </a:pathLst>
            </a:custGeom>
            <a:noFill/>
            <a:ln>
              <a:noFill/>
            </a:ln>
          </p:spPr>
        </p:pic>
        <p:pic>
          <p:nvPicPr>
            <p:cNvPr id="363" name="Google Shape;363;g24f28de6386_0_12"/>
            <p:cNvPicPr preferRelativeResize="0"/>
            <p:nvPr/>
          </p:nvPicPr>
          <p:blipFill rotWithShape="1">
            <a:blip r:embed="rId4">
              <a:alphaModFix/>
            </a:blip>
            <a:srcRect b="43933" l="56134" r="4689" t="47852"/>
            <a:stretch/>
          </p:blipFill>
          <p:spPr>
            <a:xfrm>
              <a:off x="1568610" y="3029105"/>
              <a:ext cx="2268605" cy="687059"/>
            </a:xfrm>
            <a:custGeom>
              <a:rect b="b" l="l" r="r" t="t"/>
              <a:pathLst>
                <a:path extrusionOk="0" h="687059" w="2268605">
                  <a:moveTo>
                    <a:pt x="0" y="0"/>
                  </a:moveTo>
                  <a:lnTo>
                    <a:pt x="2268605" y="0"/>
                  </a:lnTo>
                  <a:lnTo>
                    <a:pt x="2268605" y="687059"/>
                  </a:lnTo>
                  <a:lnTo>
                    <a:pt x="0" y="687059"/>
                  </a:lnTo>
                  <a:lnTo>
                    <a:pt x="0" y="0"/>
                  </a:lnTo>
                  <a:close/>
                </a:path>
              </a:pathLst>
            </a:custGeom>
            <a:noFill/>
            <a:ln>
              <a:noFill/>
            </a:ln>
          </p:spPr>
        </p:pic>
        <p:pic>
          <p:nvPicPr>
            <p:cNvPr id="364" name="Google Shape;364;g24f28de6386_0_12"/>
            <p:cNvPicPr preferRelativeResize="0"/>
            <p:nvPr/>
          </p:nvPicPr>
          <p:blipFill rotWithShape="1">
            <a:blip r:embed="rId4">
              <a:alphaModFix/>
            </a:blip>
            <a:srcRect b="38640" l="29047" r="62438" t="56427"/>
            <a:stretch/>
          </p:blipFill>
          <p:spPr>
            <a:xfrm>
              <a:off x="0" y="3746606"/>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365" name="Google Shape;365;g24f28de6386_0_12"/>
            <p:cNvPicPr preferRelativeResize="0"/>
            <p:nvPr/>
          </p:nvPicPr>
          <p:blipFill rotWithShape="1">
            <a:blip r:embed="rId4">
              <a:alphaModFix/>
            </a:blip>
            <a:srcRect b="36872" l="38133" r="49952" t="56429"/>
            <a:stretch/>
          </p:blipFill>
          <p:spPr>
            <a:xfrm>
              <a:off x="526254" y="3746606"/>
              <a:ext cx="689898" cy="560218"/>
            </a:xfrm>
            <a:custGeom>
              <a:rect b="b" l="l" r="r" t="t"/>
              <a:pathLst>
                <a:path extrusionOk="0" h="560218" w="689898">
                  <a:moveTo>
                    <a:pt x="0" y="0"/>
                  </a:moveTo>
                  <a:lnTo>
                    <a:pt x="689898" y="0"/>
                  </a:lnTo>
                  <a:lnTo>
                    <a:pt x="689898" y="560218"/>
                  </a:lnTo>
                  <a:lnTo>
                    <a:pt x="0" y="560218"/>
                  </a:lnTo>
                  <a:lnTo>
                    <a:pt x="0" y="0"/>
                  </a:lnTo>
                  <a:close/>
                </a:path>
              </a:pathLst>
            </a:custGeom>
            <a:noFill/>
            <a:ln>
              <a:noFill/>
            </a:ln>
          </p:spPr>
        </p:pic>
        <p:pic>
          <p:nvPicPr>
            <p:cNvPr id="366" name="Google Shape;366;g24f28de6386_0_12"/>
            <p:cNvPicPr preferRelativeResize="0"/>
            <p:nvPr/>
          </p:nvPicPr>
          <p:blipFill rotWithShape="1">
            <a:blip r:embed="rId4">
              <a:alphaModFix/>
            </a:blip>
            <a:srcRect b="28894" l="50936" r="39374" t="56538"/>
            <a:stretch/>
          </p:blipFill>
          <p:spPr>
            <a:xfrm>
              <a:off x="1267713" y="3755750"/>
              <a:ext cx="561087" cy="1218586"/>
            </a:xfrm>
            <a:custGeom>
              <a:rect b="b" l="l" r="r" t="t"/>
              <a:pathLst>
                <a:path extrusionOk="0" h="1218586" w="561087">
                  <a:moveTo>
                    <a:pt x="0" y="0"/>
                  </a:moveTo>
                  <a:lnTo>
                    <a:pt x="561087" y="0"/>
                  </a:lnTo>
                  <a:lnTo>
                    <a:pt x="561087" y="1218586"/>
                  </a:lnTo>
                  <a:lnTo>
                    <a:pt x="0" y="1218586"/>
                  </a:lnTo>
                  <a:lnTo>
                    <a:pt x="0" y="0"/>
                  </a:lnTo>
                  <a:close/>
                </a:path>
              </a:pathLst>
            </a:custGeom>
            <a:noFill/>
            <a:ln>
              <a:noFill/>
            </a:ln>
          </p:spPr>
        </p:pic>
        <p:pic>
          <p:nvPicPr>
            <p:cNvPr id="367" name="Google Shape;367;g24f28de6386_0_12"/>
            <p:cNvPicPr preferRelativeResize="0"/>
            <p:nvPr/>
          </p:nvPicPr>
          <p:blipFill rotWithShape="1">
            <a:blip r:embed="rId4">
              <a:alphaModFix/>
            </a:blip>
            <a:srcRect b="37177" l="61516" r="14898" t="56536"/>
            <a:stretch/>
          </p:blipFill>
          <p:spPr>
            <a:xfrm>
              <a:off x="1880361" y="3755750"/>
              <a:ext cx="1365759" cy="525700"/>
            </a:xfrm>
            <a:custGeom>
              <a:rect b="b" l="l" r="r" t="t"/>
              <a:pathLst>
                <a:path extrusionOk="0" h="525700" w="1365759">
                  <a:moveTo>
                    <a:pt x="0" y="0"/>
                  </a:moveTo>
                  <a:lnTo>
                    <a:pt x="1365759" y="0"/>
                  </a:lnTo>
                  <a:lnTo>
                    <a:pt x="1365759" y="525700"/>
                  </a:lnTo>
                  <a:lnTo>
                    <a:pt x="0" y="525700"/>
                  </a:lnTo>
                  <a:lnTo>
                    <a:pt x="0" y="0"/>
                  </a:lnTo>
                  <a:close/>
                </a:path>
              </a:pathLst>
            </a:custGeom>
            <a:noFill/>
            <a:ln>
              <a:noFill/>
            </a:ln>
          </p:spPr>
        </p:pic>
        <p:pic>
          <p:nvPicPr>
            <p:cNvPr id="368" name="Google Shape;368;g24f28de6386_0_12"/>
            <p:cNvPicPr preferRelativeResize="0"/>
            <p:nvPr/>
          </p:nvPicPr>
          <p:blipFill rotWithShape="1">
            <a:blip r:embed="rId4">
              <a:alphaModFix/>
            </a:blip>
            <a:srcRect b="40535" l="85876" r="9109" t="56713"/>
            <a:stretch/>
          </p:blipFill>
          <p:spPr>
            <a:xfrm>
              <a:off x="3291040" y="3770486"/>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369" name="Google Shape;369;g24f28de6386_0_12"/>
            <p:cNvPicPr preferRelativeResize="0"/>
            <p:nvPr/>
          </p:nvPicPr>
          <p:blipFill rotWithShape="1">
            <a:blip r:embed="rId4">
              <a:alphaModFix/>
            </a:blip>
            <a:srcRect b="32015" l="69786" r="11108" t="63053"/>
            <a:stretch/>
          </p:blipFill>
          <p:spPr>
            <a:xfrm>
              <a:off x="2359240" y="4300676"/>
              <a:ext cx="1106509" cy="412424"/>
            </a:xfrm>
            <a:custGeom>
              <a:rect b="b" l="l" r="r" t="t"/>
              <a:pathLst>
                <a:path extrusionOk="0" h="412424" w="1106509">
                  <a:moveTo>
                    <a:pt x="0" y="0"/>
                  </a:moveTo>
                  <a:lnTo>
                    <a:pt x="1106509" y="0"/>
                  </a:lnTo>
                  <a:lnTo>
                    <a:pt x="1106509" y="412424"/>
                  </a:lnTo>
                  <a:lnTo>
                    <a:pt x="0" y="412424"/>
                  </a:lnTo>
                  <a:lnTo>
                    <a:pt x="0" y="0"/>
                  </a:lnTo>
                  <a:close/>
                </a:path>
              </a:pathLst>
            </a:custGeom>
            <a:noFill/>
            <a:ln>
              <a:noFill/>
            </a:ln>
          </p:spPr>
        </p:pic>
        <p:pic>
          <p:nvPicPr>
            <p:cNvPr id="370" name="Google Shape;370;g24f28de6386_0_12"/>
            <p:cNvPicPr preferRelativeResize="0"/>
            <p:nvPr/>
          </p:nvPicPr>
          <p:blipFill rotWithShape="1">
            <a:blip r:embed="rId4">
              <a:alphaModFix/>
            </a:blip>
            <a:srcRect b="25597" l="61516" r="30746" t="63126"/>
            <a:stretch/>
          </p:blipFill>
          <p:spPr>
            <a:xfrm>
              <a:off x="1880361" y="4306825"/>
              <a:ext cx="448056" cy="943067"/>
            </a:xfrm>
            <a:custGeom>
              <a:rect b="b" l="l" r="r" t="t"/>
              <a:pathLst>
                <a:path extrusionOk="0" h="943067" w="448056">
                  <a:moveTo>
                    <a:pt x="0" y="0"/>
                  </a:moveTo>
                  <a:lnTo>
                    <a:pt x="448056" y="0"/>
                  </a:lnTo>
                  <a:lnTo>
                    <a:pt x="448056" y="943067"/>
                  </a:lnTo>
                  <a:lnTo>
                    <a:pt x="0" y="943067"/>
                  </a:lnTo>
                  <a:lnTo>
                    <a:pt x="0" y="0"/>
                  </a:lnTo>
                  <a:close/>
                </a:path>
              </a:pathLst>
            </a:custGeom>
            <a:noFill/>
            <a:ln>
              <a:noFill/>
            </a:ln>
          </p:spPr>
        </p:pic>
        <p:pic>
          <p:nvPicPr>
            <p:cNvPr id="371" name="Google Shape;371;g24f28de6386_0_12"/>
            <p:cNvPicPr preferRelativeResize="0"/>
            <p:nvPr/>
          </p:nvPicPr>
          <p:blipFill rotWithShape="1">
            <a:blip r:embed="rId4">
              <a:alphaModFix/>
            </a:blip>
            <a:srcRect b="31427" l="41535" r="49951" t="63640"/>
            <a:stretch/>
          </p:blipFill>
          <p:spPr>
            <a:xfrm>
              <a:off x="723171" y="4349954"/>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372" name="Google Shape;372;g24f28de6386_0_12"/>
            <p:cNvPicPr preferRelativeResize="0"/>
            <p:nvPr/>
          </p:nvPicPr>
          <p:blipFill rotWithShape="1">
            <a:blip r:embed="rId4">
              <a:alphaModFix/>
            </a:blip>
            <a:srcRect b="28894" l="69809" r="25176" t="68354"/>
            <a:stretch/>
          </p:blipFill>
          <p:spPr>
            <a:xfrm>
              <a:off x="2360579" y="4744304"/>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373" name="Google Shape;373;g24f28de6386_0_12"/>
            <p:cNvPicPr preferRelativeResize="0"/>
            <p:nvPr/>
          </p:nvPicPr>
          <p:blipFill rotWithShape="1">
            <a:blip r:embed="rId4">
              <a:alphaModFix/>
            </a:blip>
            <a:srcRect b="20624" l="52889" r="39372" t="71600"/>
            <a:stretch/>
          </p:blipFill>
          <p:spPr>
            <a:xfrm>
              <a:off x="1380744" y="5015712"/>
              <a:ext cx="448056" cy="650289"/>
            </a:xfrm>
            <a:custGeom>
              <a:rect b="b" l="l" r="r" t="t"/>
              <a:pathLst>
                <a:path extrusionOk="0" h="650289" w="448056">
                  <a:moveTo>
                    <a:pt x="0" y="0"/>
                  </a:moveTo>
                  <a:lnTo>
                    <a:pt x="448056" y="0"/>
                  </a:lnTo>
                  <a:lnTo>
                    <a:pt x="448056" y="650289"/>
                  </a:lnTo>
                  <a:lnTo>
                    <a:pt x="0" y="650289"/>
                  </a:lnTo>
                  <a:lnTo>
                    <a:pt x="0" y="0"/>
                  </a:lnTo>
                  <a:close/>
                </a:path>
              </a:pathLst>
            </a:custGeom>
            <a:noFill/>
            <a:ln>
              <a:noFill/>
            </a:ln>
          </p:spPr>
        </p:pic>
      </p:grpSp>
    </p:spTree>
  </p:cSld>
  <p:clrMapOvr>
    <a:masterClrMapping/>
  </p:clrMapOvr>
  <mc:AlternateContent>
    <mc:Choice Requires="p14">
      <p:transition spd="slow" p14:dur="7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g24f28de6386_0_60"/>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Analisis Statistik Data</a:t>
            </a:r>
            <a:endParaRPr/>
          </a:p>
        </p:txBody>
      </p:sp>
      <p:pic>
        <p:nvPicPr>
          <p:cNvPr id="379" name="Google Shape;379;g24f28de6386_0_60"/>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380" name="Google Shape;380;g24f28de6386_0_60"/>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pic>
        <p:nvPicPr>
          <p:cNvPr id="381" name="Google Shape;381;g24f28de6386_0_60"/>
          <p:cNvPicPr preferRelativeResize="0"/>
          <p:nvPr/>
        </p:nvPicPr>
        <p:blipFill>
          <a:blip r:embed="rId5">
            <a:alphaModFix/>
          </a:blip>
          <a:stretch>
            <a:fillRect/>
          </a:stretch>
        </p:blipFill>
        <p:spPr>
          <a:xfrm>
            <a:off x="838200" y="1135550"/>
            <a:ext cx="10445426" cy="537542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g24f28de6386_0_67"/>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Analisis Statistik Data</a:t>
            </a:r>
            <a:endParaRPr/>
          </a:p>
        </p:txBody>
      </p:sp>
      <p:pic>
        <p:nvPicPr>
          <p:cNvPr id="387" name="Google Shape;387;g24f28de6386_0_67"/>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388" name="Google Shape;388;g24f28de6386_0_67"/>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pic>
        <p:nvPicPr>
          <p:cNvPr id="389" name="Google Shape;389;g24f28de6386_0_67"/>
          <p:cNvPicPr preferRelativeResize="0"/>
          <p:nvPr/>
        </p:nvPicPr>
        <p:blipFill>
          <a:blip r:embed="rId5">
            <a:alphaModFix/>
          </a:blip>
          <a:stretch>
            <a:fillRect/>
          </a:stretch>
        </p:blipFill>
        <p:spPr>
          <a:xfrm>
            <a:off x="838220" y="1287957"/>
            <a:ext cx="4557700" cy="4557700"/>
          </a:xfrm>
          <a:prstGeom prst="rect">
            <a:avLst/>
          </a:prstGeom>
          <a:noFill/>
          <a:ln>
            <a:noFill/>
          </a:ln>
        </p:spPr>
      </p:pic>
      <p:sp>
        <p:nvSpPr>
          <p:cNvPr id="390" name="Google Shape;390;g24f28de6386_0_67"/>
          <p:cNvSpPr txBox="1"/>
          <p:nvPr/>
        </p:nvSpPr>
        <p:spPr>
          <a:xfrm>
            <a:off x="6062450" y="1320850"/>
            <a:ext cx="5554500" cy="45576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SzPts val="3000"/>
              <a:buFont typeface="Calibri"/>
              <a:buChar char="●"/>
            </a:pPr>
            <a:r>
              <a:rPr lang="en-US" sz="3000">
                <a:latin typeface="Calibri"/>
                <a:ea typeface="Calibri"/>
                <a:cs typeface="Calibri"/>
                <a:sym typeface="Calibri"/>
              </a:rPr>
              <a:t>Distribusi bimodal</a:t>
            </a:r>
            <a:endParaRPr sz="3000">
              <a:latin typeface="Calibri"/>
              <a:ea typeface="Calibri"/>
              <a:cs typeface="Calibri"/>
              <a:sym typeface="Calibri"/>
            </a:endParaRPr>
          </a:p>
          <a:p>
            <a:pPr indent="-419100" lvl="0" marL="457200" rtl="0" algn="l">
              <a:spcBef>
                <a:spcPts val="0"/>
              </a:spcBef>
              <a:spcAft>
                <a:spcPts val="0"/>
              </a:spcAft>
              <a:buSzPts val="3000"/>
              <a:buFont typeface="Calibri"/>
              <a:buChar char="●"/>
            </a:pPr>
            <a:r>
              <a:rPr lang="en-US" sz="3000">
                <a:latin typeface="Calibri"/>
                <a:ea typeface="Calibri"/>
                <a:cs typeface="Calibri"/>
                <a:sym typeface="Calibri"/>
              </a:rPr>
              <a:t>Tidak disarankan menggunakan model model tertentu</a:t>
            </a:r>
            <a:endParaRPr sz="3000">
              <a:latin typeface="Calibri"/>
              <a:ea typeface="Calibri"/>
              <a:cs typeface="Calibri"/>
              <a:sym typeface="Calibri"/>
            </a:endParaRPr>
          </a:p>
          <a:p>
            <a:pPr indent="-419100" lvl="0" marL="457200" rtl="0" algn="l">
              <a:spcBef>
                <a:spcPts val="0"/>
              </a:spcBef>
              <a:spcAft>
                <a:spcPts val="0"/>
              </a:spcAft>
              <a:buSzPts val="3000"/>
              <a:buFont typeface="Calibri"/>
              <a:buChar char="●"/>
            </a:pPr>
            <a:r>
              <a:rPr lang="en-US" sz="3000">
                <a:latin typeface="Calibri"/>
                <a:ea typeface="Calibri"/>
                <a:cs typeface="Calibri"/>
                <a:sym typeface="Calibri"/>
              </a:rPr>
              <a:t>Puncak Harga Emas 600000</a:t>
            </a:r>
            <a:endParaRPr sz="3000">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g24f28de6386_0_77"/>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Analisis Statistik Data</a:t>
            </a:r>
            <a:endParaRPr/>
          </a:p>
        </p:txBody>
      </p:sp>
      <p:pic>
        <p:nvPicPr>
          <p:cNvPr id="396" name="Google Shape;396;g24f28de6386_0_77"/>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397" name="Google Shape;397;g24f28de6386_0_77"/>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sp>
        <p:nvSpPr>
          <p:cNvPr id="398" name="Google Shape;398;g24f28de6386_0_77"/>
          <p:cNvSpPr txBox="1"/>
          <p:nvPr/>
        </p:nvSpPr>
        <p:spPr>
          <a:xfrm>
            <a:off x="6062450" y="1320850"/>
            <a:ext cx="5554500" cy="45576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Distribusi bimodal</a:t>
            </a:r>
            <a:endParaRPr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Tidak disarankan menggunakan model model tertentu</a:t>
            </a:r>
            <a:endParaRPr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Puncak Kurs Jual 14000</a:t>
            </a:r>
            <a:endParaRPr sz="3000">
              <a:solidFill>
                <a:schemeClr val="dk1"/>
              </a:solidFill>
              <a:latin typeface="Calibri"/>
              <a:ea typeface="Calibri"/>
              <a:cs typeface="Calibri"/>
              <a:sym typeface="Calibri"/>
            </a:endParaRPr>
          </a:p>
          <a:p>
            <a:pPr indent="0" lvl="0" marL="0" rtl="0" algn="l">
              <a:spcBef>
                <a:spcPts val="0"/>
              </a:spcBef>
              <a:spcAft>
                <a:spcPts val="0"/>
              </a:spcAft>
              <a:buNone/>
            </a:pPr>
            <a:r>
              <a:t/>
            </a:r>
            <a:endParaRPr sz="3000">
              <a:latin typeface="Calibri"/>
              <a:ea typeface="Calibri"/>
              <a:cs typeface="Calibri"/>
              <a:sym typeface="Calibri"/>
            </a:endParaRPr>
          </a:p>
        </p:txBody>
      </p:sp>
      <p:pic>
        <p:nvPicPr>
          <p:cNvPr id="399" name="Google Shape;399;g24f28de6386_0_77"/>
          <p:cNvPicPr preferRelativeResize="0"/>
          <p:nvPr/>
        </p:nvPicPr>
        <p:blipFill>
          <a:blip r:embed="rId5">
            <a:alphaModFix/>
          </a:blip>
          <a:stretch>
            <a:fillRect/>
          </a:stretch>
        </p:blipFill>
        <p:spPr>
          <a:xfrm>
            <a:off x="571870" y="1287957"/>
            <a:ext cx="4851825" cy="4949525"/>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g24f28de6386_0_87"/>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Analisis Statistik Data</a:t>
            </a:r>
            <a:endParaRPr/>
          </a:p>
        </p:txBody>
      </p:sp>
      <p:pic>
        <p:nvPicPr>
          <p:cNvPr id="405" name="Google Shape;405;g24f28de6386_0_87"/>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406" name="Google Shape;406;g24f28de6386_0_87"/>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sp>
        <p:nvSpPr>
          <p:cNvPr id="407" name="Google Shape;407;g24f28de6386_0_87"/>
          <p:cNvSpPr txBox="1"/>
          <p:nvPr/>
        </p:nvSpPr>
        <p:spPr>
          <a:xfrm>
            <a:off x="6062450" y="1320850"/>
            <a:ext cx="5554500" cy="45576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Distribusi bimodal</a:t>
            </a:r>
            <a:endParaRPr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Tidak disarankan menggunakan model model tertentu</a:t>
            </a:r>
            <a:endParaRPr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Puncak Kurs beli 14000 dan </a:t>
            </a:r>
            <a:endParaRPr sz="3000">
              <a:latin typeface="Calibri"/>
              <a:ea typeface="Calibri"/>
              <a:cs typeface="Calibri"/>
              <a:sym typeface="Calibri"/>
            </a:endParaRPr>
          </a:p>
        </p:txBody>
      </p:sp>
      <p:pic>
        <p:nvPicPr>
          <p:cNvPr id="408" name="Google Shape;408;g24f28de6386_0_87"/>
          <p:cNvPicPr preferRelativeResize="0"/>
          <p:nvPr/>
        </p:nvPicPr>
        <p:blipFill>
          <a:blip r:embed="rId5">
            <a:alphaModFix/>
          </a:blip>
          <a:stretch>
            <a:fillRect/>
          </a:stretch>
        </p:blipFill>
        <p:spPr>
          <a:xfrm>
            <a:off x="571871" y="1287958"/>
            <a:ext cx="4693714" cy="47612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g24f28de6386_0_97"/>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Analisis Statistik Data</a:t>
            </a:r>
            <a:endParaRPr/>
          </a:p>
        </p:txBody>
      </p:sp>
      <p:pic>
        <p:nvPicPr>
          <p:cNvPr id="414" name="Google Shape;414;g24f28de6386_0_97"/>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415" name="Google Shape;415;g24f28de6386_0_97"/>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sp>
        <p:nvSpPr>
          <p:cNvPr id="416" name="Google Shape;416;g24f28de6386_0_97"/>
          <p:cNvSpPr txBox="1"/>
          <p:nvPr/>
        </p:nvSpPr>
        <p:spPr>
          <a:xfrm>
            <a:off x="6062450" y="1320850"/>
            <a:ext cx="5554500" cy="45576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Distribusi mendekati normal</a:t>
            </a:r>
            <a:endParaRPr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Puncak Data Inflasi 0.03</a:t>
            </a:r>
            <a:endParaRPr sz="3000">
              <a:latin typeface="Calibri"/>
              <a:ea typeface="Calibri"/>
              <a:cs typeface="Calibri"/>
              <a:sym typeface="Calibri"/>
            </a:endParaRPr>
          </a:p>
        </p:txBody>
      </p:sp>
      <p:pic>
        <p:nvPicPr>
          <p:cNvPr id="417" name="Google Shape;417;g24f28de6386_0_97"/>
          <p:cNvPicPr preferRelativeResize="0"/>
          <p:nvPr/>
        </p:nvPicPr>
        <p:blipFill>
          <a:blip r:embed="rId5">
            <a:alphaModFix/>
          </a:blip>
          <a:stretch>
            <a:fillRect/>
          </a:stretch>
        </p:blipFill>
        <p:spPr>
          <a:xfrm>
            <a:off x="860323" y="1219034"/>
            <a:ext cx="4761250" cy="47612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6"/>
          <p:cNvSpPr txBox="1"/>
          <p:nvPr>
            <p:ph type="ctrTitle"/>
          </p:nvPr>
        </p:nvSpPr>
        <p:spPr>
          <a:xfrm>
            <a:off x="3978896" y="3133511"/>
            <a:ext cx="6703500" cy="591000"/>
          </a:xfrm>
          <a:prstGeom prst="rect">
            <a:avLst/>
          </a:prstGeom>
          <a:noFill/>
          <a:ln>
            <a:noFill/>
          </a:ln>
        </p:spPr>
        <p:txBody>
          <a:bodyPr anchorCtr="0" anchor="b" bIns="45700" lIns="91425" spcFirstLastPara="1" rIns="91425" wrap="square" tIns="45700">
            <a:spAutoFit/>
          </a:bodyPr>
          <a:lstStyle/>
          <a:p>
            <a:pPr indent="0" lvl="0" marL="0" rtl="0" algn="l">
              <a:lnSpc>
                <a:spcPct val="90000"/>
              </a:lnSpc>
              <a:spcBef>
                <a:spcPts val="0"/>
              </a:spcBef>
              <a:spcAft>
                <a:spcPts val="0"/>
              </a:spcAft>
              <a:buClr>
                <a:schemeClr val="dk1"/>
              </a:buClr>
              <a:buSzPts val="3600"/>
              <a:buFont typeface="Arial"/>
              <a:buNone/>
            </a:pPr>
            <a:r>
              <a:rPr b="1" lang="en-US" sz="3600">
                <a:latin typeface="Arial"/>
                <a:ea typeface="Arial"/>
                <a:cs typeface="Arial"/>
                <a:sym typeface="Arial"/>
              </a:rPr>
              <a:t>Pendahuluan</a:t>
            </a:r>
            <a:endParaRPr b="1" sz="3600">
              <a:latin typeface="Arial"/>
              <a:ea typeface="Arial"/>
              <a:cs typeface="Arial"/>
              <a:sym typeface="Arial"/>
            </a:endParaRPr>
          </a:p>
        </p:txBody>
      </p:sp>
      <p:pic>
        <p:nvPicPr>
          <p:cNvPr id="112" name="Google Shape;112;p6"/>
          <p:cNvPicPr preferRelativeResize="0"/>
          <p:nvPr/>
        </p:nvPicPr>
        <p:blipFill rotWithShape="1">
          <a:blip r:embed="rId3">
            <a:alphaModFix/>
          </a:blip>
          <a:srcRect b="0" l="0" r="0" t="0"/>
          <a:stretch/>
        </p:blipFill>
        <p:spPr>
          <a:xfrm>
            <a:off x="3837215" y="332694"/>
            <a:ext cx="2674620" cy="700129"/>
          </a:xfrm>
          <a:prstGeom prst="rect">
            <a:avLst/>
          </a:prstGeom>
          <a:noFill/>
          <a:ln>
            <a:noFill/>
          </a:ln>
        </p:spPr>
      </p:pic>
      <p:cxnSp>
        <p:nvCxnSpPr>
          <p:cNvPr id="113" name="Google Shape;113;p6"/>
          <p:cNvCxnSpPr/>
          <p:nvPr/>
        </p:nvCxnSpPr>
        <p:spPr>
          <a:xfrm>
            <a:off x="6709955" y="332694"/>
            <a:ext cx="0" cy="700129"/>
          </a:xfrm>
          <a:prstGeom prst="straightConnector1">
            <a:avLst/>
          </a:prstGeom>
          <a:noFill/>
          <a:ln cap="flat" cmpd="sng" w="9525">
            <a:solidFill>
              <a:srgbClr val="243B90"/>
            </a:solidFill>
            <a:prstDash val="solid"/>
            <a:miter lim="800000"/>
            <a:headEnd len="sm" w="sm" type="none"/>
            <a:tailEnd len="sm" w="sm" type="none"/>
          </a:ln>
        </p:spPr>
      </p:cxnSp>
      <p:sp>
        <p:nvSpPr>
          <p:cNvPr id="114" name="Google Shape;114;p6"/>
          <p:cNvSpPr txBox="1"/>
          <p:nvPr/>
        </p:nvSpPr>
        <p:spPr>
          <a:xfrm>
            <a:off x="6709955" y="324485"/>
            <a:ext cx="3782096" cy="708338"/>
          </a:xfrm>
          <a:prstGeom prst="rect">
            <a:avLst/>
          </a:prstGeom>
          <a:noFill/>
          <a:ln>
            <a:noFill/>
          </a:ln>
        </p:spPr>
        <p:txBody>
          <a:bodyPr anchorCtr="0" anchor="b" bIns="45700" lIns="91425" spcFirstLastPara="1" rIns="91425" wrap="square" tIns="45700">
            <a:normAutofit lnSpcReduction="10000"/>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Department of</a:t>
            </a:r>
            <a:endParaRPr b="0" i="0" sz="1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Computer Sciences</a:t>
            </a:r>
            <a:endParaRPr b="0" i="0" sz="16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t/>
            </a:r>
            <a:endParaRPr b="0" i="0" sz="1600" u="none" cap="none" strike="noStrike">
              <a:solidFill>
                <a:schemeClr val="dk1"/>
              </a:solidFill>
              <a:latin typeface="Arial"/>
              <a:ea typeface="Arial"/>
              <a:cs typeface="Arial"/>
              <a:sym typeface="Arial"/>
            </a:endParaRPr>
          </a:p>
        </p:txBody>
      </p:sp>
      <p:sp>
        <p:nvSpPr>
          <p:cNvPr id="115" name="Google Shape;115;p6"/>
          <p:cNvSpPr/>
          <p:nvPr/>
        </p:nvSpPr>
        <p:spPr>
          <a:xfrm>
            <a:off x="0" y="6465194"/>
            <a:ext cx="12192000" cy="392806"/>
          </a:xfrm>
          <a:prstGeom prst="rect">
            <a:avLst/>
          </a:prstGeom>
          <a:solidFill>
            <a:srgbClr val="243B9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116" name="Google Shape;116;p6"/>
          <p:cNvGrpSpPr/>
          <p:nvPr/>
        </p:nvGrpSpPr>
        <p:grpSpPr>
          <a:xfrm>
            <a:off x="0" y="1436740"/>
            <a:ext cx="3837215" cy="4803911"/>
            <a:chOff x="0" y="1136313"/>
            <a:chExt cx="3837215" cy="4529688"/>
          </a:xfrm>
        </p:grpSpPr>
        <p:pic>
          <p:nvPicPr>
            <p:cNvPr id="117" name="Google Shape;117;p6"/>
            <p:cNvPicPr preferRelativeResize="0"/>
            <p:nvPr/>
          </p:nvPicPr>
          <p:blipFill rotWithShape="1">
            <a:blip r:embed="rId4">
              <a:alphaModFix/>
            </a:blip>
            <a:srcRect b="68233" l="56133" r="33732" t="25224"/>
            <a:stretch/>
          </p:blipFill>
          <p:spPr>
            <a:xfrm>
              <a:off x="1568609" y="1136313"/>
              <a:ext cx="586934" cy="547358"/>
            </a:xfrm>
            <a:custGeom>
              <a:rect b="b" l="l" r="r" t="t"/>
              <a:pathLst>
                <a:path extrusionOk="0" h="547358" w="586934">
                  <a:moveTo>
                    <a:pt x="0" y="0"/>
                  </a:moveTo>
                  <a:lnTo>
                    <a:pt x="586934" y="0"/>
                  </a:lnTo>
                  <a:lnTo>
                    <a:pt x="586934" y="547358"/>
                  </a:lnTo>
                  <a:lnTo>
                    <a:pt x="0" y="547358"/>
                  </a:lnTo>
                  <a:lnTo>
                    <a:pt x="0" y="0"/>
                  </a:lnTo>
                  <a:close/>
                </a:path>
              </a:pathLst>
            </a:custGeom>
            <a:noFill/>
            <a:ln>
              <a:noFill/>
            </a:ln>
          </p:spPr>
        </p:pic>
        <p:pic>
          <p:nvPicPr>
            <p:cNvPr id="118" name="Google Shape;118;p6"/>
            <p:cNvPicPr preferRelativeResize="0"/>
            <p:nvPr/>
          </p:nvPicPr>
          <p:blipFill rotWithShape="1">
            <a:blip r:embed="rId4">
              <a:alphaModFix/>
            </a:blip>
            <a:srcRect b="63693" l="43943" r="44884" t="29755"/>
            <a:stretch/>
          </p:blipFill>
          <p:spPr>
            <a:xfrm>
              <a:off x="862642" y="1515324"/>
              <a:ext cx="647031" cy="548095"/>
            </a:xfrm>
            <a:custGeom>
              <a:rect b="b" l="l" r="r" t="t"/>
              <a:pathLst>
                <a:path extrusionOk="0" h="548095" w="647031">
                  <a:moveTo>
                    <a:pt x="0" y="0"/>
                  </a:moveTo>
                  <a:lnTo>
                    <a:pt x="647031" y="0"/>
                  </a:lnTo>
                  <a:lnTo>
                    <a:pt x="647031" y="548095"/>
                  </a:lnTo>
                  <a:lnTo>
                    <a:pt x="0" y="548095"/>
                  </a:lnTo>
                  <a:lnTo>
                    <a:pt x="0" y="0"/>
                  </a:lnTo>
                  <a:close/>
                </a:path>
              </a:pathLst>
            </a:custGeom>
            <a:noFill/>
            <a:ln>
              <a:noFill/>
            </a:ln>
          </p:spPr>
        </p:pic>
        <p:pic>
          <p:nvPicPr>
            <p:cNvPr id="119" name="Google Shape;119;p6"/>
            <p:cNvPicPr preferRelativeResize="0"/>
            <p:nvPr/>
          </p:nvPicPr>
          <p:blipFill rotWithShape="1">
            <a:blip r:embed="rId4">
              <a:alphaModFix/>
            </a:blip>
            <a:srcRect b="52704" l="56133" r="21679" t="32070"/>
            <a:stretch/>
          </p:blipFill>
          <p:spPr>
            <a:xfrm>
              <a:off x="1568609" y="1709045"/>
              <a:ext cx="1284950" cy="1273582"/>
            </a:xfrm>
            <a:custGeom>
              <a:rect b="b" l="l" r="r" t="t"/>
              <a:pathLst>
                <a:path extrusionOk="0" h="1273582" w="1284950">
                  <a:moveTo>
                    <a:pt x="0" y="0"/>
                  </a:moveTo>
                  <a:lnTo>
                    <a:pt x="1284950" y="0"/>
                  </a:lnTo>
                  <a:lnTo>
                    <a:pt x="1284950" y="1273582"/>
                  </a:lnTo>
                  <a:lnTo>
                    <a:pt x="0" y="1273582"/>
                  </a:lnTo>
                  <a:lnTo>
                    <a:pt x="0" y="0"/>
                  </a:lnTo>
                  <a:close/>
                </a:path>
              </a:pathLst>
            </a:custGeom>
            <a:noFill/>
            <a:ln>
              <a:noFill/>
            </a:ln>
          </p:spPr>
        </p:pic>
        <p:pic>
          <p:nvPicPr>
            <p:cNvPr id="120" name="Google Shape;120;p6"/>
            <p:cNvPicPr preferRelativeResize="0"/>
            <p:nvPr/>
          </p:nvPicPr>
          <p:blipFill rotWithShape="1">
            <a:blip r:embed="rId4">
              <a:alphaModFix/>
            </a:blip>
            <a:srcRect b="52851" l="79339" r="4693" t="34430"/>
            <a:stretch/>
          </p:blipFill>
          <p:spPr>
            <a:xfrm>
              <a:off x="2912495" y="1906436"/>
              <a:ext cx="924720" cy="1063923"/>
            </a:xfrm>
            <a:custGeom>
              <a:rect b="b" l="l" r="r" t="t"/>
              <a:pathLst>
                <a:path extrusionOk="0" h="1063923" w="924720">
                  <a:moveTo>
                    <a:pt x="0" y="0"/>
                  </a:moveTo>
                  <a:lnTo>
                    <a:pt x="924720" y="0"/>
                  </a:lnTo>
                  <a:lnTo>
                    <a:pt x="924720" y="1063923"/>
                  </a:lnTo>
                  <a:lnTo>
                    <a:pt x="0" y="1063923"/>
                  </a:lnTo>
                  <a:lnTo>
                    <a:pt x="0" y="0"/>
                  </a:lnTo>
                  <a:close/>
                </a:path>
              </a:pathLst>
            </a:custGeom>
            <a:noFill/>
            <a:ln>
              <a:noFill/>
            </a:ln>
          </p:spPr>
        </p:pic>
        <p:pic>
          <p:nvPicPr>
            <p:cNvPr id="121" name="Google Shape;121;p6"/>
            <p:cNvPicPr preferRelativeResize="0"/>
            <p:nvPr/>
          </p:nvPicPr>
          <p:blipFill rotWithShape="1">
            <a:blip r:embed="rId4">
              <a:alphaModFix/>
            </a:blip>
            <a:srcRect b="52851" l="37560" r="44884" t="36639"/>
            <a:stretch/>
          </p:blipFill>
          <p:spPr>
            <a:xfrm>
              <a:off x="492981" y="2091192"/>
              <a:ext cx="1016692" cy="879165"/>
            </a:xfrm>
            <a:custGeom>
              <a:rect b="b" l="l" r="r" t="t"/>
              <a:pathLst>
                <a:path extrusionOk="0" h="879165" w="1016692">
                  <a:moveTo>
                    <a:pt x="0" y="0"/>
                  </a:moveTo>
                  <a:lnTo>
                    <a:pt x="1016692" y="0"/>
                  </a:lnTo>
                  <a:lnTo>
                    <a:pt x="1016692" y="879165"/>
                  </a:lnTo>
                  <a:lnTo>
                    <a:pt x="0" y="879165"/>
                  </a:lnTo>
                  <a:lnTo>
                    <a:pt x="0" y="0"/>
                  </a:lnTo>
                  <a:close/>
                </a:path>
              </a:pathLst>
            </a:custGeom>
            <a:noFill/>
            <a:ln>
              <a:noFill/>
            </a:ln>
          </p:spPr>
        </p:pic>
        <p:pic>
          <p:nvPicPr>
            <p:cNvPr id="122" name="Google Shape;122;p6"/>
            <p:cNvPicPr preferRelativeResize="0"/>
            <p:nvPr/>
          </p:nvPicPr>
          <p:blipFill rotWithShape="1">
            <a:blip r:embed="rId4">
              <a:alphaModFix/>
            </a:blip>
            <a:srcRect b="44086" l="29047" r="44729" t="47700"/>
            <a:stretch/>
          </p:blipFill>
          <p:spPr>
            <a:xfrm>
              <a:off x="0" y="3016418"/>
              <a:ext cx="1518557" cy="687059"/>
            </a:xfrm>
            <a:custGeom>
              <a:rect b="b" l="l" r="r" t="t"/>
              <a:pathLst>
                <a:path extrusionOk="0" h="687059" w="1518557">
                  <a:moveTo>
                    <a:pt x="0" y="0"/>
                  </a:moveTo>
                  <a:lnTo>
                    <a:pt x="1518557" y="0"/>
                  </a:lnTo>
                  <a:lnTo>
                    <a:pt x="1518557" y="687059"/>
                  </a:lnTo>
                  <a:lnTo>
                    <a:pt x="0" y="687059"/>
                  </a:lnTo>
                  <a:lnTo>
                    <a:pt x="0" y="0"/>
                  </a:lnTo>
                  <a:close/>
                </a:path>
              </a:pathLst>
            </a:custGeom>
            <a:noFill/>
            <a:ln>
              <a:noFill/>
            </a:ln>
          </p:spPr>
        </p:pic>
        <p:pic>
          <p:nvPicPr>
            <p:cNvPr id="123" name="Google Shape;123;p6"/>
            <p:cNvPicPr preferRelativeResize="0"/>
            <p:nvPr/>
          </p:nvPicPr>
          <p:blipFill rotWithShape="1">
            <a:blip r:embed="rId4">
              <a:alphaModFix/>
            </a:blip>
            <a:srcRect b="43935" l="56132" r="4693" t="47852"/>
            <a:stretch/>
          </p:blipFill>
          <p:spPr>
            <a:xfrm>
              <a:off x="1568610" y="3029105"/>
              <a:ext cx="2268605" cy="687059"/>
            </a:xfrm>
            <a:custGeom>
              <a:rect b="b" l="l" r="r" t="t"/>
              <a:pathLst>
                <a:path extrusionOk="0" h="687059" w="2268605">
                  <a:moveTo>
                    <a:pt x="0" y="0"/>
                  </a:moveTo>
                  <a:lnTo>
                    <a:pt x="2268605" y="0"/>
                  </a:lnTo>
                  <a:lnTo>
                    <a:pt x="2268605" y="687059"/>
                  </a:lnTo>
                  <a:lnTo>
                    <a:pt x="0" y="687059"/>
                  </a:lnTo>
                  <a:lnTo>
                    <a:pt x="0" y="0"/>
                  </a:lnTo>
                  <a:close/>
                </a:path>
              </a:pathLst>
            </a:custGeom>
            <a:noFill/>
            <a:ln>
              <a:noFill/>
            </a:ln>
          </p:spPr>
        </p:pic>
        <p:pic>
          <p:nvPicPr>
            <p:cNvPr id="124" name="Google Shape;124;p6"/>
            <p:cNvPicPr preferRelativeResize="0"/>
            <p:nvPr/>
          </p:nvPicPr>
          <p:blipFill rotWithShape="1">
            <a:blip r:embed="rId4">
              <a:alphaModFix/>
            </a:blip>
            <a:srcRect b="38639" l="29047" r="62439" t="56428"/>
            <a:stretch/>
          </p:blipFill>
          <p:spPr>
            <a:xfrm>
              <a:off x="0" y="3746606"/>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125" name="Google Shape;125;p6"/>
            <p:cNvPicPr preferRelativeResize="0"/>
            <p:nvPr/>
          </p:nvPicPr>
          <p:blipFill rotWithShape="1">
            <a:blip r:embed="rId4">
              <a:alphaModFix/>
            </a:blip>
            <a:srcRect b="36873" l="38134" r="49953" t="56428"/>
            <a:stretch/>
          </p:blipFill>
          <p:spPr>
            <a:xfrm>
              <a:off x="526254" y="3746606"/>
              <a:ext cx="689898" cy="560218"/>
            </a:xfrm>
            <a:custGeom>
              <a:rect b="b" l="l" r="r" t="t"/>
              <a:pathLst>
                <a:path extrusionOk="0" h="560218" w="689898">
                  <a:moveTo>
                    <a:pt x="0" y="0"/>
                  </a:moveTo>
                  <a:lnTo>
                    <a:pt x="689898" y="0"/>
                  </a:lnTo>
                  <a:lnTo>
                    <a:pt x="689898" y="560218"/>
                  </a:lnTo>
                  <a:lnTo>
                    <a:pt x="0" y="560218"/>
                  </a:lnTo>
                  <a:lnTo>
                    <a:pt x="0" y="0"/>
                  </a:lnTo>
                  <a:close/>
                </a:path>
              </a:pathLst>
            </a:custGeom>
            <a:noFill/>
            <a:ln>
              <a:noFill/>
            </a:ln>
          </p:spPr>
        </p:pic>
        <p:pic>
          <p:nvPicPr>
            <p:cNvPr id="126" name="Google Shape;126;p6"/>
            <p:cNvPicPr preferRelativeResize="0"/>
            <p:nvPr/>
          </p:nvPicPr>
          <p:blipFill rotWithShape="1">
            <a:blip r:embed="rId4">
              <a:alphaModFix/>
            </a:blip>
            <a:srcRect b="28892" l="50938" r="39374" t="56538"/>
            <a:stretch/>
          </p:blipFill>
          <p:spPr>
            <a:xfrm>
              <a:off x="1267713" y="3755750"/>
              <a:ext cx="561087" cy="1218586"/>
            </a:xfrm>
            <a:custGeom>
              <a:rect b="b" l="l" r="r" t="t"/>
              <a:pathLst>
                <a:path extrusionOk="0" h="1218586" w="561087">
                  <a:moveTo>
                    <a:pt x="0" y="0"/>
                  </a:moveTo>
                  <a:lnTo>
                    <a:pt x="561087" y="0"/>
                  </a:lnTo>
                  <a:lnTo>
                    <a:pt x="561087" y="1218586"/>
                  </a:lnTo>
                  <a:lnTo>
                    <a:pt x="0" y="1218586"/>
                  </a:lnTo>
                  <a:lnTo>
                    <a:pt x="0" y="0"/>
                  </a:lnTo>
                  <a:close/>
                </a:path>
              </a:pathLst>
            </a:custGeom>
            <a:noFill/>
            <a:ln>
              <a:noFill/>
            </a:ln>
          </p:spPr>
        </p:pic>
        <p:pic>
          <p:nvPicPr>
            <p:cNvPr id="127" name="Google Shape;127;p6"/>
            <p:cNvPicPr preferRelativeResize="0"/>
            <p:nvPr/>
          </p:nvPicPr>
          <p:blipFill rotWithShape="1">
            <a:blip r:embed="rId4">
              <a:alphaModFix/>
            </a:blip>
            <a:srcRect b="37177" l="61517" r="14900" t="56538"/>
            <a:stretch/>
          </p:blipFill>
          <p:spPr>
            <a:xfrm>
              <a:off x="1880361" y="3755750"/>
              <a:ext cx="1365759" cy="525700"/>
            </a:xfrm>
            <a:custGeom>
              <a:rect b="b" l="l" r="r" t="t"/>
              <a:pathLst>
                <a:path extrusionOk="0" h="525700" w="1365759">
                  <a:moveTo>
                    <a:pt x="0" y="0"/>
                  </a:moveTo>
                  <a:lnTo>
                    <a:pt x="1365759" y="0"/>
                  </a:lnTo>
                  <a:lnTo>
                    <a:pt x="1365759" y="525700"/>
                  </a:lnTo>
                  <a:lnTo>
                    <a:pt x="0" y="525700"/>
                  </a:lnTo>
                  <a:lnTo>
                    <a:pt x="0" y="0"/>
                  </a:lnTo>
                  <a:close/>
                </a:path>
              </a:pathLst>
            </a:custGeom>
            <a:noFill/>
            <a:ln>
              <a:noFill/>
            </a:ln>
          </p:spPr>
        </p:pic>
        <p:pic>
          <p:nvPicPr>
            <p:cNvPr id="128" name="Google Shape;128;p6"/>
            <p:cNvPicPr preferRelativeResize="0"/>
            <p:nvPr/>
          </p:nvPicPr>
          <p:blipFill rotWithShape="1">
            <a:blip r:embed="rId4">
              <a:alphaModFix/>
            </a:blip>
            <a:srcRect b="40535" l="85876" r="9111" t="56715"/>
            <a:stretch/>
          </p:blipFill>
          <p:spPr>
            <a:xfrm>
              <a:off x="3291040" y="3770486"/>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129" name="Google Shape;129;p6"/>
            <p:cNvPicPr preferRelativeResize="0"/>
            <p:nvPr/>
          </p:nvPicPr>
          <p:blipFill rotWithShape="1">
            <a:blip r:embed="rId4">
              <a:alphaModFix/>
            </a:blip>
            <a:srcRect b="32016" l="69786" r="11107" t="63052"/>
            <a:stretch/>
          </p:blipFill>
          <p:spPr>
            <a:xfrm>
              <a:off x="2359240" y="4300676"/>
              <a:ext cx="1106509" cy="412424"/>
            </a:xfrm>
            <a:custGeom>
              <a:rect b="b" l="l" r="r" t="t"/>
              <a:pathLst>
                <a:path extrusionOk="0" h="412424" w="1106509">
                  <a:moveTo>
                    <a:pt x="0" y="0"/>
                  </a:moveTo>
                  <a:lnTo>
                    <a:pt x="1106509" y="0"/>
                  </a:lnTo>
                  <a:lnTo>
                    <a:pt x="1106509" y="412424"/>
                  </a:lnTo>
                  <a:lnTo>
                    <a:pt x="0" y="412424"/>
                  </a:lnTo>
                  <a:lnTo>
                    <a:pt x="0" y="0"/>
                  </a:lnTo>
                  <a:close/>
                </a:path>
              </a:pathLst>
            </a:custGeom>
            <a:noFill/>
            <a:ln>
              <a:noFill/>
            </a:ln>
          </p:spPr>
        </p:pic>
        <p:pic>
          <p:nvPicPr>
            <p:cNvPr id="130" name="Google Shape;130;p6"/>
            <p:cNvPicPr preferRelativeResize="0"/>
            <p:nvPr/>
          </p:nvPicPr>
          <p:blipFill rotWithShape="1">
            <a:blip r:embed="rId4">
              <a:alphaModFix/>
            </a:blip>
            <a:srcRect b="25599" l="61517" r="30746" t="63126"/>
            <a:stretch/>
          </p:blipFill>
          <p:spPr>
            <a:xfrm>
              <a:off x="1880361" y="4306825"/>
              <a:ext cx="448056" cy="943067"/>
            </a:xfrm>
            <a:custGeom>
              <a:rect b="b" l="l" r="r" t="t"/>
              <a:pathLst>
                <a:path extrusionOk="0" h="943067" w="448056">
                  <a:moveTo>
                    <a:pt x="0" y="0"/>
                  </a:moveTo>
                  <a:lnTo>
                    <a:pt x="448056" y="0"/>
                  </a:lnTo>
                  <a:lnTo>
                    <a:pt x="448056" y="943067"/>
                  </a:lnTo>
                  <a:lnTo>
                    <a:pt x="0" y="943067"/>
                  </a:lnTo>
                  <a:lnTo>
                    <a:pt x="0" y="0"/>
                  </a:lnTo>
                  <a:close/>
                </a:path>
              </a:pathLst>
            </a:custGeom>
            <a:noFill/>
            <a:ln>
              <a:noFill/>
            </a:ln>
          </p:spPr>
        </p:pic>
        <p:pic>
          <p:nvPicPr>
            <p:cNvPr id="131" name="Google Shape;131;p6"/>
            <p:cNvPicPr preferRelativeResize="0"/>
            <p:nvPr/>
          </p:nvPicPr>
          <p:blipFill rotWithShape="1">
            <a:blip r:embed="rId4">
              <a:alphaModFix/>
            </a:blip>
            <a:srcRect b="31427" l="41535" r="49951" t="63642"/>
            <a:stretch/>
          </p:blipFill>
          <p:spPr>
            <a:xfrm>
              <a:off x="723171" y="4349954"/>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132" name="Google Shape;132;p6"/>
            <p:cNvPicPr preferRelativeResize="0"/>
            <p:nvPr/>
          </p:nvPicPr>
          <p:blipFill rotWithShape="1">
            <a:blip r:embed="rId4">
              <a:alphaModFix/>
            </a:blip>
            <a:srcRect b="28893" l="69808" r="25178" t="68355"/>
            <a:stretch/>
          </p:blipFill>
          <p:spPr>
            <a:xfrm>
              <a:off x="2360579" y="4744304"/>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133" name="Google Shape;133;p6"/>
            <p:cNvPicPr preferRelativeResize="0"/>
            <p:nvPr/>
          </p:nvPicPr>
          <p:blipFill rotWithShape="1">
            <a:blip r:embed="rId4">
              <a:alphaModFix/>
            </a:blip>
            <a:srcRect b="20625" l="52889" r="39374" t="71601"/>
            <a:stretch/>
          </p:blipFill>
          <p:spPr>
            <a:xfrm>
              <a:off x="1380744" y="5015712"/>
              <a:ext cx="448056" cy="650289"/>
            </a:xfrm>
            <a:custGeom>
              <a:rect b="b" l="l" r="r" t="t"/>
              <a:pathLst>
                <a:path extrusionOk="0" h="650289" w="448056">
                  <a:moveTo>
                    <a:pt x="0" y="0"/>
                  </a:moveTo>
                  <a:lnTo>
                    <a:pt x="448056" y="0"/>
                  </a:lnTo>
                  <a:lnTo>
                    <a:pt x="448056" y="650289"/>
                  </a:lnTo>
                  <a:lnTo>
                    <a:pt x="0" y="650289"/>
                  </a:lnTo>
                  <a:lnTo>
                    <a:pt x="0" y="0"/>
                  </a:lnTo>
                  <a:close/>
                </a:path>
              </a:pathLst>
            </a:custGeom>
            <a:noFill/>
            <a:ln>
              <a:noFill/>
            </a:ln>
          </p:spPr>
        </p:pic>
      </p:grpSp>
    </p:spTree>
  </p:cSld>
  <p:clrMapOvr>
    <a:masterClrMapping/>
  </p:clrMapOvr>
  <mc:AlternateContent>
    <mc:Choice Requires="p14">
      <p:transition spd="slow" p14:dur="700">
        <p:fade/>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g24f28de6386_0_107"/>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Analisis Statistik Data</a:t>
            </a:r>
            <a:endParaRPr/>
          </a:p>
        </p:txBody>
      </p:sp>
      <p:pic>
        <p:nvPicPr>
          <p:cNvPr id="423" name="Google Shape;423;g24f28de6386_0_107"/>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424" name="Google Shape;424;g24f28de6386_0_107"/>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sp>
        <p:nvSpPr>
          <p:cNvPr id="425" name="Google Shape;425;g24f28de6386_0_107"/>
          <p:cNvSpPr txBox="1"/>
          <p:nvPr/>
        </p:nvSpPr>
        <p:spPr>
          <a:xfrm>
            <a:off x="6062450" y="1320850"/>
            <a:ext cx="5554500" cy="45576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Distribusi seragam (</a:t>
            </a:r>
            <a:r>
              <a:rPr i="1" lang="en-US" sz="3000">
                <a:solidFill>
                  <a:schemeClr val="dk1"/>
                </a:solidFill>
                <a:latin typeface="Calibri"/>
                <a:ea typeface="Calibri"/>
                <a:cs typeface="Calibri"/>
                <a:sym typeface="Calibri"/>
              </a:rPr>
              <a:t>uniform</a:t>
            </a:r>
            <a:r>
              <a:rPr lang="en-US" sz="3000">
                <a:solidFill>
                  <a:schemeClr val="dk1"/>
                </a:solidFill>
                <a:latin typeface="Calibri"/>
                <a:ea typeface="Calibri"/>
                <a:cs typeface="Calibri"/>
                <a:sym typeface="Calibri"/>
              </a:rPr>
              <a:t>)</a:t>
            </a:r>
            <a:endParaRPr sz="3000">
              <a:solidFill>
                <a:schemeClr val="dk1"/>
              </a:solidFill>
              <a:latin typeface="Calibri"/>
              <a:ea typeface="Calibri"/>
              <a:cs typeface="Calibri"/>
              <a:sym typeface="Calibri"/>
            </a:endParaRPr>
          </a:p>
          <a:p>
            <a:pPr indent="-419100" lvl="0" marL="457200" rtl="0" algn="l">
              <a:spcBef>
                <a:spcPts val="0"/>
              </a:spcBef>
              <a:spcAft>
                <a:spcPts val="0"/>
              </a:spcAft>
              <a:buClr>
                <a:schemeClr val="dk1"/>
              </a:buClr>
              <a:buSzPts val="3000"/>
              <a:buFont typeface="Calibri"/>
              <a:buChar char="●"/>
            </a:pPr>
            <a:r>
              <a:rPr lang="en-US" sz="3000">
                <a:solidFill>
                  <a:schemeClr val="dk1"/>
                </a:solidFill>
                <a:latin typeface="Calibri"/>
                <a:ea typeface="Calibri"/>
                <a:cs typeface="Calibri"/>
                <a:sym typeface="Calibri"/>
              </a:rPr>
              <a:t>Puncak suku bunga 3%</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3000">
              <a:solidFill>
                <a:schemeClr val="dk1"/>
              </a:solidFill>
              <a:latin typeface="Calibri"/>
              <a:ea typeface="Calibri"/>
              <a:cs typeface="Calibri"/>
              <a:sym typeface="Calibri"/>
            </a:endParaRPr>
          </a:p>
          <a:p>
            <a:pPr indent="0" lvl="0" marL="0" rtl="0" algn="l">
              <a:spcBef>
                <a:spcPts val="0"/>
              </a:spcBef>
              <a:spcAft>
                <a:spcPts val="0"/>
              </a:spcAft>
              <a:buNone/>
            </a:pPr>
            <a:r>
              <a:t/>
            </a:r>
            <a:endParaRPr sz="3000">
              <a:latin typeface="Calibri"/>
              <a:ea typeface="Calibri"/>
              <a:cs typeface="Calibri"/>
              <a:sym typeface="Calibri"/>
            </a:endParaRPr>
          </a:p>
        </p:txBody>
      </p:sp>
      <p:pic>
        <p:nvPicPr>
          <p:cNvPr id="426" name="Google Shape;426;g24f28de6386_0_107"/>
          <p:cNvPicPr preferRelativeResize="0"/>
          <p:nvPr/>
        </p:nvPicPr>
        <p:blipFill>
          <a:blip r:embed="rId5">
            <a:alphaModFix/>
          </a:blip>
          <a:stretch>
            <a:fillRect/>
          </a:stretch>
        </p:blipFill>
        <p:spPr>
          <a:xfrm>
            <a:off x="838221" y="1320858"/>
            <a:ext cx="4761250" cy="47612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g24f28de6386_0_127"/>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Analisis Statistik Data</a:t>
            </a:r>
            <a:endParaRPr/>
          </a:p>
        </p:txBody>
      </p:sp>
      <p:pic>
        <p:nvPicPr>
          <p:cNvPr id="432" name="Google Shape;432;g24f28de6386_0_127"/>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433" name="Google Shape;433;g24f28de6386_0_127"/>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sp>
        <p:nvSpPr>
          <p:cNvPr id="434" name="Google Shape;434;g24f28de6386_0_127"/>
          <p:cNvSpPr txBox="1"/>
          <p:nvPr/>
        </p:nvSpPr>
        <p:spPr>
          <a:xfrm>
            <a:off x="6062450" y="1320850"/>
            <a:ext cx="5554500" cy="45576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SzPts val="3000"/>
              <a:buFont typeface="Calibri"/>
              <a:buChar char="●"/>
            </a:pPr>
            <a:r>
              <a:rPr lang="en-US" sz="3000">
                <a:latin typeface="Calibri"/>
                <a:ea typeface="Calibri"/>
                <a:cs typeface="Calibri"/>
                <a:sym typeface="Calibri"/>
              </a:rPr>
              <a:t>Seluruh fitur berpengaruh terhadap harga emas</a:t>
            </a:r>
            <a:endParaRPr sz="3000">
              <a:latin typeface="Calibri"/>
              <a:ea typeface="Calibri"/>
              <a:cs typeface="Calibri"/>
              <a:sym typeface="Calibri"/>
            </a:endParaRPr>
          </a:p>
        </p:txBody>
      </p:sp>
      <p:pic>
        <p:nvPicPr>
          <p:cNvPr id="435" name="Google Shape;435;g24f28de6386_0_127"/>
          <p:cNvPicPr preferRelativeResize="0"/>
          <p:nvPr/>
        </p:nvPicPr>
        <p:blipFill>
          <a:blip r:embed="rId5">
            <a:alphaModFix/>
          </a:blip>
          <a:stretch>
            <a:fillRect/>
          </a:stretch>
        </p:blipFill>
        <p:spPr>
          <a:xfrm>
            <a:off x="442925" y="1032800"/>
            <a:ext cx="5589289" cy="476125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g24f28de6386_0_137"/>
          <p:cNvSpPr txBox="1"/>
          <p:nvPr>
            <p:ph type="title"/>
          </p:nvPr>
        </p:nvSpPr>
        <p:spPr>
          <a:xfrm>
            <a:off x="838200" y="115850"/>
            <a:ext cx="89001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100"/>
              <a:buFont typeface="Arial"/>
              <a:buNone/>
            </a:pPr>
            <a:r>
              <a:rPr lang="en-US"/>
              <a:t>Perbandingan Model Forecasting (Univariate)</a:t>
            </a:r>
            <a:endParaRPr/>
          </a:p>
        </p:txBody>
      </p:sp>
      <p:pic>
        <p:nvPicPr>
          <p:cNvPr id="441" name="Google Shape;441;g24f28de6386_0_137"/>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442" name="Google Shape;442;g24f28de6386_0_137"/>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graphicFrame>
        <p:nvGraphicFramePr>
          <p:cNvPr id="443" name="Google Shape;443;g24f28de6386_0_137"/>
          <p:cNvGraphicFramePr/>
          <p:nvPr/>
        </p:nvGraphicFramePr>
        <p:xfrm>
          <a:off x="838200" y="1652100"/>
          <a:ext cx="3000000" cy="3000000"/>
        </p:xfrm>
        <a:graphic>
          <a:graphicData uri="http://schemas.openxmlformats.org/drawingml/2006/table">
            <a:tbl>
              <a:tblPr>
                <a:noFill/>
                <a:tableStyleId>{9B38E47E-E7CD-4E47-AF5D-C7932FAF6859}</a:tableStyleId>
              </a:tblPr>
              <a:tblGrid>
                <a:gridCol w="2187650"/>
                <a:gridCol w="1333425"/>
                <a:gridCol w="1104250"/>
                <a:gridCol w="1479275"/>
                <a:gridCol w="1645950"/>
                <a:gridCol w="1020900"/>
                <a:gridCol w="979225"/>
                <a:gridCol w="1229250"/>
              </a:tblGrid>
              <a:tr h="950625">
                <a:tc>
                  <a:txBody>
                    <a:bodyPr/>
                    <a:lstStyle/>
                    <a:p>
                      <a:pPr indent="0" lvl="0" marL="0" rtl="0" algn="ctr">
                        <a:lnSpc>
                          <a:spcPct val="115000"/>
                        </a:lnSpc>
                        <a:spcBef>
                          <a:spcPts val="0"/>
                        </a:spcBef>
                        <a:spcAft>
                          <a:spcPts val="0"/>
                        </a:spcAft>
                        <a:buNone/>
                      </a:pPr>
                      <a:r>
                        <a:rPr b="1" lang="en-US" sz="2100">
                          <a:latin typeface="Times New Roman"/>
                          <a:ea typeface="Times New Roman"/>
                          <a:cs typeface="Times New Roman"/>
                          <a:sym typeface="Times New Roman"/>
                        </a:rPr>
                        <a:t>Model</a:t>
                      </a:r>
                      <a:endParaRPr b="1" sz="2100">
                        <a:latin typeface="Times New Roman"/>
                        <a:ea typeface="Times New Roman"/>
                        <a:cs typeface="Times New Roman"/>
                        <a:sym typeface="Times New Roman"/>
                      </a:endParaRPr>
                    </a:p>
                  </a:txBody>
                  <a:tcPr marT="2150" marB="2150" marR="2150" marL="2150" anchor="ctr">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100">
                          <a:latin typeface="Times New Roman"/>
                          <a:ea typeface="Times New Roman"/>
                          <a:cs typeface="Times New Roman"/>
                          <a:sym typeface="Times New Roman"/>
                        </a:rPr>
                        <a:t>MASE</a:t>
                      </a:r>
                      <a:endParaRPr b="1" sz="2100">
                        <a:latin typeface="Times New Roman"/>
                        <a:ea typeface="Times New Roman"/>
                        <a:cs typeface="Times New Roman"/>
                        <a:sym typeface="Times New Roman"/>
                      </a:endParaRPr>
                    </a:p>
                  </a:txBody>
                  <a:tcPr marT="2150" marB="2150" marR="2150" marL="215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100">
                          <a:latin typeface="Times New Roman"/>
                          <a:ea typeface="Times New Roman"/>
                          <a:cs typeface="Times New Roman"/>
                          <a:sym typeface="Times New Roman"/>
                        </a:rPr>
                        <a:t>RMSSE</a:t>
                      </a:r>
                      <a:endParaRPr b="1" sz="2100">
                        <a:latin typeface="Times New Roman"/>
                        <a:ea typeface="Times New Roman"/>
                        <a:cs typeface="Times New Roman"/>
                        <a:sym typeface="Times New Roman"/>
                      </a:endParaRPr>
                    </a:p>
                  </a:txBody>
                  <a:tcPr marT="2150" marB="2150" marR="2150" marL="215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100">
                          <a:latin typeface="Times New Roman"/>
                          <a:ea typeface="Times New Roman"/>
                          <a:cs typeface="Times New Roman"/>
                          <a:sym typeface="Times New Roman"/>
                        </a:rPr>
                        <a:t>MAE</a:t>
                      </a:r>
                      <a:endParaRPr b="1" sz="2100">
                        <a:latin typeface="Times New Roman"/>
                        <a:ea typeface="Times New Roman"/>
                        <a:cs typeface="Times New Roman"/>
                        <a:sym typeface="Times New Roman"/>
                      </a:endParaRPr>
                    </a:p>
                  </a:txBody>
                  <a:tcPr marT="2150" marB="2150" marR="2150" marL="215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100">
                          <a:latin typeface="Times New Roman"/>
                          <a:ea typeface="Times New Roman"/>
                          <a:cs typeface="Times New Roman"/>
                          <a:sym typeface="Times New Roman"/>
                        </a:rPr>
                        <a:t>RMSE</a:t>
                      </a:r>
                      <a:endParaRPr b="1" sz="2100">
                        <a:latin typeface="Times New Roman"/>
                        <a:ea typeface="Times New Roman"/>
                        <a:cs typeface="Times New Roman"/>
                        <a:sym typeface="Times New Roman"/>
                      </a:endParaRPr>
                    </a:p>
                  </a:txBody>
                  <a:tcPr marT="2150" marB="2150" marR="2150" marL="215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100">
                          <a:latin typeface="Times New Roman"/>
                          <a:ea typeface="Times New Roman"/>
                          <a:cs typeface="Times New Roman"/>
                          <a:sym typeface="Times New Roman"/>
                        </a:rPr>
                        <a:t>MAPE</a:t>
                      </a:r>
                      <a:endParaRPr b="1" sz="2100">
                        <a:latin typeface="Times New Roman"/>
                        <a:ea typeface="Times New Roman"/>
                        <a:cs typeface="Times New Roman"/>
                        <a:sym typeface="Times New Roman"/>
                      </a:endParaRPr>
                    </a:p>
                  </a:txBody>
                  <a:tcPr marT="2150" marB="2150" marR="2150" marL="215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100">
                          <a:latin typeface="Times New Roman"/>
                          <a:ea typeface="Times New Roman"/>
                          <a:cs typeface="Times New Roman"/>
                          <a:sym typeface="Times New Roman"/>
                        </a:rPr>
                        <a:t>SMAPE</a:t>
                      </a:r>
                      <a:endParaRPr b="1" sz="2100">
                        <a:latin typeface="Times New Roman"/>
                        <a:ea typeface="Times New Roman"/>
                        <a:cs typeface="Times New Roman"/>
                        <a:sym typeface="Times New Roman"/>
                      </a:endParaRPr>
                    </a:p>
                  </a:txBody>
                  <a:tcPr marT="2150" marB="2150" marR="2150" marL="215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US" sz="2100">
                          <a:latin typeface="Times New Roman"/>
                          <a:ea typeface="Times New Roman"/>
                          <a:cs typeface="Times New Roman"/>
                          <a:sym typeface="Times New Roman"/>
                        </a:rPr>
                        <a:t>R2</a:t>
                      </a:r>
                      <a:endParaRPr b="1" sz="2100">
                        <a:latin typeface="Times New Roman"/>
                        <a:ea typeface="Times New Roman"/>
                        <a:cs typeface="Times New Roman"/>
                        <a:sym typeface="Times New Roman"/>
                      </a:endParaRPr>
                    </a:p>
                  </a:txBody>
                  <a:tcPr marT="2150" marB="2150" marR="2150" marL="215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576325">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Facebook Prophet</a:t>
                      </a:r>
                      <a:endParaRPr sz="2100">
                        <a:latin typeface="Times New Roman"/>
                        <a:ea typeface="Times New Roman"/>
                        <a:cs typeface="Times New Roman"/>
                        <a:sym typeface="Times New Roman"/>
                      </a:endParaRPr>
                    </a:p>
                  </a:txBody>
                  <a:tcPr marT="38100" marB="38100" marR="76200" marL="76200" anchor="ctr">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1.1585</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1.2211</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60899.3367</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77978.2678</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0.0942</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0.0965</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-4.5570</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r>
              <a:tr h="616475">
                <a:tc>
                  <a:txBody>
                    <a:bodyPr/>
                    <a:lstStyle/>
                    <a:p>
                      <a:pPr indent="0" lvl="0" marL="0" rtl="0" algn="l">
                        <a:spcBef>
                          <a:spcPts val="0"/>
                        </a:spcBef>
                        <a:spcAft>
                          <a:spcPts val="0"/>
                        </a:spcAft>
                        <a:buNone/>
                      </a:pPr>
                      <a:r>
                        <a:rPr lang="en-US" sz="2100">
                          <a:latin typeface="Times New Roman"/>
                          <a:ea typeface="Times New Roman"/>
                          <a:cs typeface="Times New Roman"/>
                          <a:sym typeface="Times New Roman"/>
                        </a:rPr>
                        <a:t>XGBoost</a:t>
                      </a:r>
                      <a:endParaRPr sz="2100">
                        <a:latin typeface="Times New Roman"/>
                        <a:ea typeface="Times New Roman"/>
                        <a:cs typeface="Times New Roman"/>
                        <a:sym typeface="Times New Roman"/>
                      </a:endParaRPr>
                    </a:p>
                  </a:txBody>
                  <a:tcPr marT="38100" marB="38100" marR="76200" marL="76200" anchor="ctr">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Times New Roman"/>
                          <a:ea typeface="Times New Roman"/>
                          <a:cs typeface="Times New Roman"/>
                          <a:sym typeface="Times New Roman"/>
                        </a:rPr>
                        <a:t>1.2567</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Times New Roman"/>
                          <a:ea typeface="Times New Roman"/>
                          <a:cs typeface="Times New Roman"/>
                          <a:sym typeface="Times New Roman"/>
                        </a:rPr>
                        <a:t>1.3909</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Times New Roman"/>
                          <a:ea typeface="Times New Roman"/>
                          <a:cs typeface="Times New Roman"/>
                          <a:sym typeface="Times New Roman"/>
                        </a:rPr>
                        <a:t>78960.7108</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Times New Roman"/>
                          <a:ea typeface="Times New Roman"/>
                          <a:cs typeface="Times New Roman"/>
                          <a:sym typeface="Times New Roman"/>
                        </a:rPr>
                        <a:t>100242.1460</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Times New Roman"/>
                          <a:ea typeface="Times New Roman"/>
                          <a:cs typeface="Times New Roman"/>
                          <a:sym typeface="Times New Roman"/>
                        </a:rPr>
                        <a:t>0.1296</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Times New Roman"/>
                          <a:ea typeface="Times New Roman"/>
                          <a:cs typeface="Times New Roman"/>
                          <a:sym typeface="Times New Roman"/>
                        </a:rPr>
                        <a:t>0.1188</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Times New Roman"/>
                          <a:ea typeface="Times New Roman"/>
                          <a:cs typeface="Times New Roman"/>
                          <a:sym typeface="Times New Roman"/>
                        </a:rPr>
                        <a:t>-17.6797</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86000">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STL</a:t>
                      </a:r>
                      <a:endParaRPr sz="2100">
                        <a:latin typeface="Times New Roman"/>
                        <a:ea typeface="Times New Roman"/>
                        <a:cs typeface="Times New Roman"/>
                        <a:sym typeface="Times New Roman"/>
                      </a:endParaRPr>
                    </a:p>
                  </a:txBody>
                  <a:tcPr marT="38100" marB="38100" marR="76200" marL="76200" anchor="ctr">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1.2839</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1.3773</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82294.6729</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101433.2264</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0.1356</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0.1227</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100">
                          <a:latin typeface="Times New Roman"/>
                          <a:ea typeface="Times New Roman"/>
                          <a:cs typeface="Times New Roman"/>
                          <a:sym typeface="Times New Roman"/>
                        </a:rPr>
                        <a:t>-21.3049</a:t>
                      </a:r>
                      <a:endParaRPr sz="21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mc:AlternateContent>
    <mc:Choice Requires="p14">
      <p:transition spd="slow" p14:dur="700">
        <p:fad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graphicFrame>
        <p:nvGraphicFramePr>
          <p:cNvPr id="448" name="Google Shape;448;g24f28de6386_0_150"/>
          <p:cNvGraphicFramePr/>
          <p:nvPr/>
        </p:nvGraphicFramePr>
        <p:xfrm>
          <a:off x="838200" y="1291075"/>
          <a:ext cx="3000000" cy="3000000"/>
        </p:xfrm>
        <a:graphic>
          <a:graphicData uri="http://schemas.openxmlformats.org/drawingml/2006/table">
            <a:tbl>
              <a:tblPr>
                <a:noFill/>
                <a:tableStyleId>{9B38E47E-E7CD-4E47-AF5D-C7932FAF6859}</a:tableStyleId>
              </a:tblPr>
              <a:tblGrid>
                <a:gridCol w="2317050"/>
                <a:gridCol w="1148100"/>
                <a:gridCol w="1252475"/>
                <a:gridCol w="1315100"/>
                <a:gridCol w="1398575"/>
                <a:gridCol w="1085475"/>
                <a:gridCol w="1231600"/>
                <a:gridCol w="1231600"/>
              </a:tblGrid>
              <a:tr h="1118325">
                <a:tc>
                  <a:txBody>
                    <a:bodyPr/>
                    <a:lstStyle/>
                    <a:p>
                      <a:pPr indent="0" lvl="0" marL="0" rtl="0" algn="l">
                        <a:lnSpc>
                          <a:spcPct val="115000"/>
                        </a:lnSpc>
                        <a:spcBef>
                          <a:spcPts val="0"/>
                        </a:spcBef>
                        <a:spcAft>
                          <a:spcPts val="0"/>
                        </a:spcAft>
                        <a:buNone/>
                      </a:pPr>
                      <a:r>
                        <a:rPr b="1" lang="en-US" sz="2300">
                          <a:latin typeface="Times New Roman"/>
                          <a:ea typeface="Times New Roman"/>
                          <a:cs typeface="Times New Roman"/>
                          <a:sym typeface="Times New Roman"/>
                        </a:rPr>
                        <a:t>Model</a:t>
                      </a:r>
                      <a:endParaRPr b="1" sz="2300">
                        <a:latin typeface="Times New Roman"/>
                        <a:ea typeface="Times New Roman"/>
                        <a:cs typeface="Times New Roman"/>
                        <a:sym typeface="Times New Roman"/>
                      </a:endParaRPr>
                    </a:p>
                  </a:txBody>
                  <a:tcPr marT="38100" marB="38100" marR="76200" marL="76200" anchor="ctr">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US" sz="2300">
                          <a:latin typeface="Times New Roman"/>
                          <a:ea typeface="Times New Roman"/>
                          <a:cs typeface="Times New Roman"/>
                          <a:sym typeface="Times New Roman"/>
                        </a:rPr>
                        <a:t>MASE</a:t>
                      </a:r>
                      <a:endParaRPr b="1" sz="2300">
                        <a:latin typeface="Times New Roman"/>
                        <a:ea typeface="Times New Roman"/>
                        <a:cs typeface="Times New Roman"/>
                        <a:sym typeface="Times New Roman"/>
                      </a:endParaRPr>
                    </a:p>
                  </a:txBody>
                  <a:tcPr marT="38100" marB="38100" marR="76200" marL="762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US" sz="2300">
                          <a:latin typeface="Times New Roman"/>
                          <a:ea typeface="Times New Roman"/>
                          <a:cs typeface="Times New Roman"/>
                          <a:sym typeface="Times New Roman"/>
                        </a:rPr>
                        <a:t>RMSSE</a:t>
                      </a:r>
                      <a:endParaRPr b="1" sz="2300">
                        <a:latin typeface="Times New Roman"/>
                        <a:ea typeface="Times New Roman"/>
                        <a:cs typeface="Times New Roman"/>
                        <a:sym typeface="Times New Roman"/>
                      </a:endParaRPr>
                    </a:p>
                  </a:txBody>
                  <a:tcPr marT="38100" marB="38100" marR="76200" marL="762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US" sz="2300">
                          <a:latin typeface="Times New Roman"/>
                          <a:ea typeface="Times New Roman"/>
                          <a:cs typeface="Times New Roman"/>
                          <a:sym typeface="Times New Roman"/>
                        </a:rPr>
                        <a:t>MAE</a:t>
                      </a:r>
                      <a:endParaRPr b="1" sz="2300">
                        <a:latin typeface="Times New Roman"/>
                        <a:ea typeface="Times New Roman"/>
                        <a:cs typeface="Times New Roman"/>
                        <a:sym typeface="Times New Roman"/>
                      </a:endParaRPr>
                    </a:p>
                  </a:txBody>
                  <a:tcPr marT="38100" marB="38100" marR="76200" marL="762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US" sz="2300">
                          <a:latin typeface="Times New Roman"/>
                          <a:ea typeface="Times New Roman"/>
                          <a:cs typeface="Times New Roman"/>
                          <a:sym typeface="Times New Roman"/>
                        </a:rPr>
                        <a:t>RMSE</a:t>
                      </a:r>
                      <a:endParaRPr b="1" sz="2300">
                        <a:latin typeface="Times New Roman"/>
                        <a:ea typeface="Times New Roman"/>
                        <a:cs typeface="Times New Roman"/>
                        <a:sym typeface="Times New Roman"/>
                      </a:endParaRPr>
                    </a:p>
                  </a:txBody>
                  <a:tcPr marT="38100" marB="38100" marR="76200" marL="762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US" sz="2300">
                          <a:latin typeface="Times New Roman"/>
                          <a:ea typeface="Times New Roman"/>
                          <a:cs typeface="Times New Roman"/>
                          <a:sym typeface="Times New Roman"/>
                        </a:rPr>
                        <a:t>MAPE</a:t>
                      </a:r>
                      <a:endParaRPr b="1" sz="2300">
                        <a:latin typeface="Times New Roman"/>
                        <a:ea typeface="Times New Roman"/>
                        <a:cs typeface="Times New Roman"/>
                        <a:sym typeface="Times New Roman"/>
                      </a:endParaRPr>
                    </a:p>
                  </a:txBody>
                  <a:tcPr marT="38100" marB="38100" marR="76200" marL="762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US" sz="2300">
                          <a:latin typeface="Times New Roman"/>
                          <a:ea typeface="Times New Roman"/>
                          <a:cs typeface="Times New Roman"/>
                          <a:sym typeface="Times New Roman"/>
                        </a:rPr>
                        <a:t>SMAPE</a:t>
                      </a:r>
                      <a:endParaRPr b="1" sz="2300">
                        <a:latin typeface="Times New Roman"/>
                        <a:ea typeface="Times New Roman"/>
                        <a:cs typeface="Times New Roman"/>
                        <a:sym typeface="Times New Roman"/>
                      </a:endParaRPr>
                    </a:p>
                  </a:txBody>
                  <a:tcPr marT="38100" marB="38100" marR="76200" marL="762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US" sz="2300">
                          <a:latin typeface="Times New Roman"/>
                          <a:ea typeface="Times New Roman"/>
                          <a:cs typeface="Times New Roman"/>
                          <a:sym typeface="Times New Roman"/>
                        </a:rPr>
                        <a:t>R2</a:t>
                      </a:r>
                      <a:endParaRPr b="1" sz="2300">
                        <a:latin typeface="Times New Roman"/>
                        <a:ea typeface="Times New Roman"/>
                        <a:cs typeface="Times New Roman"/>
                        <a:sym typeface="Times New Roman"/>
                      </a:endParaRPr>
                    </a:p>
                  </a:txBody>
                  <a:tcPr marT="38100" marB="38100" marR="76200" marL="762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1356925">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STL</a:t>
                      </a:r>
                      <a:endParaRPr sz="2300">
                        <a:latin typeface="Times New Roman"/>
                        <a:ea typeface="Times New Roman"/>
                        <a:cs typeface="Times New Roman"/>
                        <a:sym typeface="Times New Roman"/>
                      </a:endParaRPr>
                    </a:p>
                  </a:txBody>
                  <a:tcPr marT="38100" marB="38100" marR="76200" marL="76200" anchor="ctr">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0.7827</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0.8486</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51432.36</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64100.098</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0.0884</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0.0812</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-9.4597</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00"/>
                    </a:solidFill>
                  </a:tcPr>
                </a:tc>
              </a:tr>
              <a:tr h="1356925">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XGBoost</a:t>
                      </a:r>
                      <a:endParaRPr sz="2300">
                        <a:latin typeface="Times New Roman"/>
                        <a:ea typeface="Times New Roman"/>
                        <a:cs typeface="Times New Roman"/>
                        <a:sym typeface="Times New Roman"/>
                      </a:endParaRPr>
                    </a:p>
                  </a:txBody>
                  <a:tcPr marT="38100" marB="38100" marR="76200" marL="76200" anchor="ctr">
                    <a:lnR cap="flat" cmpd="sng">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1.0481</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1.1397</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66430.06</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83036.934</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0.1129</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0.1034</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-12.6141</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356925">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Facebook Prophet</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2.8426</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2.9313</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201413.2</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234743.16</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0.3509</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0.2561</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US" sz="2300">
                          <a:latin typeface="Times New Roman"/>
                          <a:ea typeface="Times New Roman"/>
                          <a:cs typeface="Times New Roman"/>
                          <a:sym typeface="Times New Roman"/>
                        </a:rPr>
                        <a:t>-177.829</a:t>
                      </a:r>
                      <a:endParaRPr sz="2300">
                        <a:latin typeface="Times New Roman"/>
                        <a:ea typeface="Times New Roman"/>
                        <a:cs typeface="Times New Roman"/>
                        <a:sym typeface="Times New Roman"/>
                      </a:endParaRPr>
                    </a:p>
                  </a:txBody>
                  <a:tcPr marT="63500" marB="63500" marR="63500" marL="63500" anchor="ctr">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449" name="Google Shape;449;g24f28de6386_0_150"/>
          <p:cNvSpPr txBox="1"/>
          <p:nvPr>
            <p:ph type="title"/>
          </p:nvPr>
        </p:nvSpPr>
        <p:spPr>
          <a:xfrm>
            <a:off x="838200" y="115850"/>
            <a:ext cx="89001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100"/>
              <a:buFont typeface="Arial"/>
              <a:buNone/>
            </a:pPr>
            <a:r>
              <a:rPr lang="en-US"/>
              <a:t>Perbandingan Model Forecasting (Multivariate)</a:t>
            </a:r>
            <a:endParaRPr/>
          </a:p>
        </p:txBody>
      </p:sp>
      <p:pic>
        <p:nvPicPr>
          <p:cNvPr id="450" name="Google Shape;450;g24f28de6386_0_150"/>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451" name="Google Shape;451;g24f28de6386_0_150"/>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g24f28de6386_0_159"/>
          <p:cNvSpPr txBox="1"/>
          <p:nvPr>
            <p:ph type="ctrTitle"/>
          </p:nvPr>
        </p:nvSpPr>
        <p:spPr>
          <a:xfrm>
            <a:off x="3978896" y="3133511"/>
            <a:ext cx="6703500" cy="591000"/>
          </a:xfrm>
          <a:prstGeom prst="rect">
            <a:avLst/>
          </a:prstGeom>
          <a:noFill/>
          <a:ln>
            <a:noFill/>
          </a:ln>
        </p:spPr>
        <p:txBody>
          <a:bodyPr anchorCtr="0" anchor="b" bIns="45700" lIns="91425" spcFirstLastPara="1" rIns="91425" wrap="square" tIns="45700">
            <a:spAutoFit/>
          </a:bodyPr>
          <a:lstStyle/>
          <a:p>
            <a:pPr indent="0" lvl="0" marL="0" rtl="0" algn="l">
              <a:lnSpc>
                <a:spcPct val="90000"/>
              </a:lnSpc>
              <a:spcBef>
                <a:spcPts val="0"/>
              </a:spcBef>
              <a:spcAft>
                <a:spcPts val="0"/>
              </a:spcAft>
              <a:buClr>
                <a:schemeClr val="dk1"/>
              </a:buClr>
              <a:buSzPts val="3600"/>
              <a:buFont typeface="Arial"/>
              <a:buNone/>
            </a:pPr>
            <a:r>
              <a:rPr b="1" lang="en-US" sz="3600">
                <a:latin typeface="Arial"/>
                <a:ea typeface="Arial"/>
                <a:cs typeface="Arial"/>
                <a:sym typeface="Arial"/>
              </a:rPr>
              <a:t>Kesimpulan dan Saran</a:t>
            </a:r>
            <a:endParaRPr b="1" sz="3600">
              <a:latin typeface="Arial"/>
              <a:ea typeface="Arial"/>
              <a:cs typeface="Arial"/>
              <a:sym typeface="Arial"/>
            </a:endParaRPr>
          </a:p>
        </p:txBody>
      </p:sp>
      <p:pic>
        <p:nvPicPr>
          <p:cNvPr id="457" name="Google Shape;457;g24f28de6386_0_159"/>
          <p:cNvPicPr preferRelativeResize="0"/>
          <p:nvPr/>
        </p:nvPicPr>
        <p:blipFill rotWithShape="1">
          <a:blip r:embed="rId3">
            <a:alphaModFix/>
          </a:blip>
          <a:srcRect b="0" l="0" r="0" t="0"/>
          <a:stretch/>
        </p:blipFill>
        <p:spPr>
          <a:xfrm>
            <a:off x="3837215" y="332694"/>
            <a:ext cx="2674619" cy="700128"/>
          </a:xfrm>
          <a:prstGeom prst="rect">
            <a:avLst/>
          </a:prstGeom>
          <a:noFill/>
          <a:ln>
            <a:noFill/>
          </a:ln>
        </p:spPr>
      </p:pic>
      <p:cxnSp>
        <p:nvCxnSpPr>
          <p:cNvPr id="458" name="Google Shape;458;g24f28de6386_0_159"/>
          <p:cNvCxnSpPr/>
          <p:nvPr/>
        </p:nvCxnSpPr>
        <p:spPr>
          <a:xfrm>
            <a:off x="6709955" y="332694"/>
            <a:ext cx="0" cy="700200"/>
          </a:xfrm>
          <a:prstGeom prst="straightConnector1">
            <a:avLst/>
          </a:prstGeom>
          <a:noFill/>
          <a:ln cap="flat" cmpd="sng" w="9525">
            <a:solidFill>
              <a:srgbClr val="243B90"/>
            </a:solidFill>
            <a:prstDash val="solid"/>
            <a:miter lim="800000"/>
            <a:headEnd len="sm" w="sm" type="none"/>
            <a:tailEnd len="sm" w="sm" type="none"/>
          </a:ln>
        </p:spPr>
      </p:cxnSp>
      <p:sp>
        <p:nvSpPr>
          <p:cNvPr id="459" name="Google Shape;459;g24f28de6386_0_159"/>
          <p:cNvSpPr txBox="1"/>
          <p:nvPr/>
        </p:nvSpPr>
        <p:spPr>
          <a:xfrm>
            <a:off x="6709955" y="324485"/>
            <a:ext cx="3782100" cy="708300"/>
          </a:xfrm>
          <a:prstGeom prst="rect">
            <a:avLst/>
          </a:prstGeom>
          <a:noFill/>
          <a:ln>
            <a:noFill/>
          </a:ln>
        </p:spPr>
        <p:txBody>
          <a:bodyPr anchorCtr="0" anchor="b" bIns="45700" lIns="91425" spcFirstLastPara="1" rIns="91425" wrap="square" tIns="45700">
            <a:normAutofit lnSpcReduction="10000"/>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Department of</a:t>
            </a:r>
            <a:endParaRPr b="0" i="0" sz="1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Computer Sciences</a:t>
            </a:r>
            <a:endParaRPr b="0" i="0" sz="16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t/>
            </a:r>
            <a:endParaRPr b="0" i="0" sz="1600" u="none" cap="none" strike="noStrike">
              <a:solidFill>
                <a:schemeClr val="dk1"/>
              </a:solidFill>
              <a:latin typeface="Arial"/>
              <a:ea typeface="Arial"/>
              <a:cs typeface="Arial"/>
              <a:sym typeface="Arial"/>
            </a:endParaRPr>
          </a:p>
        </p:txBody>
      </p:sp>
      <p:sp>
        <p:nvSpPr>
          <p:cNvPr id="460" name="Google Shape;460;g24f28de6386_0_159"/>
          <p:cNvSpPr/>
          <p:nvPr/>
        </p:nvSpPr>
        <p:spPr>
          <a:xfrm>
            <a:off x="0" y="6465194"/>
            <a:ext cx="12192000" cy="392700"/>
          </a:xfrm>
          <a:prstGeom prst="rect">
            <a:avLst/>
          </a:prstGeom>
          <a:solidFill>
            <a:srgbClr val="243B9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461" name="Google Shape;461;g24f28de6386_0_159"/>
          <p:cNvGrpSpPr/>
          <p:nvPr/>
        </p:nvGrpSpPr>
        <p:grpSpPr>
          <a:xfrm>
            <a:off x="0" y="1436696"/>
            <a:ext cx="3837215" cy="4803734"/>
            <a:chOff x="0" y="1136313"/>
            <a:chExt cx="3837215" cy="4529688"/>
          </a:xfrm>
        </p:grpSpPr>
        <p:pic>
          <p:nvPicPr>
            <p:cNvPr id="462" name="Google Shape;462;g24f28de6386_0_159"/>
            <p:cNvPicPr preferRelativeResize="0"/>
            <p:nvPr/>
          </p:nvPicPr>
          <p:blipFill rotWithShape="1">
            <a:blip r:embed="rId4">
              <a:alphaModFix/>
            </a:blip>
            <a:srcRect b="68232" l="56132" r="33731" t="25223"/>
            <a:stretch/>
          </p:blipFill>
          <p:spPr>
            <a:xfrm>
              <a:off x="1568609" y="1136313"/>
              <a:ext cx="586934" cy="547358"/>
            </a:xfrm>
            <a:custGeom>
              <a:rect b="b" l="l" r="r" t="t"/>
              <a:pathLst>
                <a:path extrusionOk="0" h="547358" w="586934">
                  <a:moveTo>
                    <a:pt x="0" y="0"/>
                  </a:moveTo>
                  <a:lnTo>
                    <a:pt x="586934" y="0"/>
                  </a:lnTo>
                  <a:lnTo>
                    <a:pt x="586934" y="547358"/>
                  </a:lnTo>
                  <a:lnTo>
                    <a:pt x="0" y="547358"/>
                  </a:lnTo>
                  <a:lnTo>
                    <a:pt x="0" y="0"/>
                  </a:lnTo>
                  <a:close/>
                </a:path>
              </a:pathLst>
            </a:custGeom>
            <a:noFill/>
            <a:ln>
              <a:noFill/>
            </a:ln>
          </p:spPr>
        </p:pic>
        <p:pic>
          <p:nvPicPr>
            <p:cNvPr id="463" name="Google Shape;463;g24f28de6386_0_159"/>
            <p:cNvPicPr preferRelativeResize="0"/>
            <p:nvPr/>
          </p:nvPicPr>
          <p:blipFill rotWithShape="1">
            <a:blip r:embed="rId4">
              <a:alphaModFix/>
            </a:blip>
            <a:srcRect b="63691" l="43943" r="44882" t="29755"/>
            <a:stretch/>
          </p:blipFill>
          <p:spPr>
            <a:xfrm>
              <a:off x="862642" y="1515324"/>
              <a:ext cx="647031" cy="548095"/>
            </a:xfrm>
            <a:custGeom>
              <a:rect b="b" l="l" r="r" t="t"/>
              <a:pathLst>
                <a:path extrusionOk="0" h="548095" w="647031">
                  <a:moveTo>
                    <a:pt x="0" y="0"/>
                  </a:moveTo>
                  <a:lnTo>
                    <a:pt x="647031" y="0"/>
                  </a:lnTo>
                  <a:lnTo>
                    <a:pt x="647031" y="548095"/>
                  </a:lnTo>
                  <a:lnTo>
                    <a:pt x="0" y="548095"/>
                  </a:lnTo>
                  <a:lnTo>
                    <a:pt x="0" y="0"/>
                  </a:lnTo>
                  <a:close/>
                </a:path>
              </a:pathLst>
            </a:custGeom>
            <a:noFill/>
            <a:ln>
              <a:noFill/>
            </a:ln>
          </p:spPr>
        </p:pic>
        <p:pic>
          <p:nvPicPr>
            <p:cNvPr id="464" name="Google Shape;464;g24f28de6386_0_159"/>
            <p:cNvPicPr preferRelativeResize="0"/>
            <p:nvPr/>
          </p:nvPicPr>
          <p:blipFill rotWithShape="1">
            <a:blip r:embed="rId4">
              <a:alphaModFix/>
            </a:blip>
            <a:srcRect b="52703" l="56134" r="21675" t="32069"/>
            <a:stretch/>
          </p:blipFill>
          <p:spPr>
            <a:xfrm>
              <a:off x="1568609" y="1709045"/>
              <a:ext cx="1284950" cy="1273582"/>
            </a:xfrm>
            <a:custGeom>
              <a:rect b="b" l="l" r="r" t="t"/>
              <a:pathLst>
                <a:path extrusionOk="0" h="1273582" w="1284950">
                  <a:moveTo>
                    <a:pt x="0" y="0"/>
                  </a:moveTo>
                  <a:lnTo>
                    <a:pt x="1284950" y="0"/>
                  </a:lnTo>
                  <a:lnTo>
                    <a:pt x="1284950" y="1273582"/>
                  </a:lnTo>
                  <a:lnTo>
                    <a:pt x="0" y="1273582"/>
                  </a:lnTo>
                  <a:lnTo>
                    <a:pt x="0" y="0"/>
                  </a:lnTo>
                  <a:close/>
                </a:path>
              </a:pathLst>
            </a:custGeom>
            <a:noFill/>
            <a:ln>
              <a:noFill/>
            </a:ln>
          </p:spPr>
        </p:pic>
        <p:pic>
          <p:nvPicPr>
            <p:cNvPr id="465" name="Google Shape;465;g24f28de6386_0_159"/>
            <p:cNvPicPr preferRelativeResize="0"/>
            <p:nvPr/>
          </p:nvPicPr>
          <p:blipFill rotWithShape="1">
            <a:blip r:embed="rId4">
              <a:alphaModFix/>
            </a:blip>
            <a:srcRect b="52849" l="79339" r="4691" t="34430"/>
            <a:stretch/>
          </p:blipFill>
          <p:spPr>
            <a:xfrm>
              <a:off x="2912495" y="1906436"/>
              <a:ext cx="924720" cy="1063923"/>
            </a:xfrm>
            <a:custGeom>
              <a:rect b="b" l="l" r="r" t="t"/>
              <a:pathLst>
                <a:path extrusionOk="0" h="1063923" w="924720">
                  <a:moveTo>
                    <a:pt x="0" y="0"/>
                  </a:moveTo>
                  <a:lnTo>
                    <a:pt x="924720" y="0"/>
                  </a:lnTo>
                  <a:lnTo>
                    <a:pt x="924720" y="1063923"/>
                  </a:lnTo>
                  <a:lnTo>
                    <a:pt x="0" y="1063923"/>
                  </a:lnTo>
                  <a:lnTo>
                    <a:pt x="0" y="0"/>
                  </a:lnTo>
                  <a:close/>
                </a:path>
              </a:pathLst>
            </a:custGeom>
            <a:noFill/>
            <a:ln>
              <a:noFill/>
            </a:ln>
          </p:spPr>
        </p:pic>
        <p:pic>
          <p:nvPicPr>
            <p:cNvPr id="466" name="Google Shape;466;g24f28de6386_0_159"/>
            <p:cNvPicPr preferRelativeResize="0"/>
            <p:nvPr/>
          </p:nvPicPr>
          <p:blipFill rotWithShape="1">
            <a:blip r:embed="rId4">
              <a:alphaModFix/>
            </a:blip>
            <a:srcRect b="52850" l="37559" r="44885" t="36638"/>
            <a:stretch/>
          </p:blipFill>
          <p:spPr>
            <a:xfrm>
              <a:off x="492981" y="2091192"/>
              <a:ext cx="1016692" cy="879165"/>
            </a:xfrm>
            <a:custGeom>
              <a:rect b="b" l="l" r="r" t="t"/>
              <a:pathLst>
                <a:path extrusionOk="0" h="879165" w="1016692">
                  <a:moveTo>
                    <a:pt x="0" y="0"/>
                  </a:moveTo>
                  <a:lnTo>
                    <a:pt x="1016692" y="0"/>
                  </a:lnTo>
                  <a:lnTo>
                    <a:pt x="1016692" y="879165"/>
                  </a:lnTo>
                  <a:lnTo>
                    <a:pt x="0" y="879165"/>
                  </a:lnTo>
                  <a:lnTo>
                    <a:pt x="0" y="0"/>
                  </a:lnTo>
                  <a:close/>
                </a:path>
              </a:pathLst>
            </a:custGeom>
            <a:noFill/>
            <a:ln>
              <a:noFill/>
            </a:ln>
          </p:spPr>
        </p:pic>
        <p:pic>
          <p:nvPicPr>
            <p:cNvPr id="467" name="Google Shape;467;g24f28de6386_0_159"/>
            <p:cNvPicPr preferRelativeResize="0"/>
            <p:nvPr/>
          </p:nvPicPr>
          <p:blipFill rotWithShape="1">
            <a:blip r:embed="rId4">
              <a:alphaModFix/>
            </a:blip>
            <a:srcRect b="44084" l="29046" r="44732" t="47700"/>
            <a:stretch/>
          </p:blipFill>
          <p:spPr>
            <a:xfrm>
              <a:off x="0" y="3016418"/>
              <a:ext cx="1518557" cy="687059"/>
            </a:xfrm>
            <a:custGeom>
              <a:rect b="b" l="l" r="r" t="t"/>
              <a:pathLst>
                <a:path extrusionOk="0" h="687059" w="1518557">
                  <a:moveTo>
                    <a:pt x="0" y="0"/>
                  </a:moveTo>
                  <a:lnTo>
                    <a:pt x="1518557" y="0"/>
                  </a:lnTo>
                  <a:lnTo>
                    <a:pt x="1518557" y="687059"/>
                  </a:lnTo>
                  <a:lnTo>
                    <a:pt x="0" y="687059"/>
                  </a:lnTo>
                  <a:lnTo>
                    <a:pt x="0" y="0"/>
                  </a:lnTo>
                  <a:close/>
                </a:path>
              </a:pathLst>
            </a:custGeom>
            <a:noFill/>
            <a:ln>
              <a:noFill/>
            </a:ln>
          </p:spPr>
        </p:pic>
        <p:pic>
          <p:nvPicPr>
            <p:cNvPr id="468" name="Google Shape;468;g24f28de6386_0_159"/>
            <p:cNvPicPr preferRelativeResize="0"/>
            <p:nvPr/>
          </p:nvPicPr>
          <p:blipFill rotWithShape="1">
            <a:blip r:embed="rId4">
              <a:alphaModFix/>
            </a:blip>
            <a:srcRect b="43933" l="56134" r="4689" t="47852"/>
            <a:stretch/>
          </p:blipFill>
          <p:spPr>
            <a:xfrm>
              <a:off x="1568610" y="3029105"/>
              <a:ext cx="2268605" cy="687059"/>
            </a:xfrm>
            <a:custGeom>
              <a:rect b="b" l="l" r="r" t="t"/>
              <a:pathLst>
                <a:path extrusionOk="0" h="687059" w="2268605">
                  <a:moveTo>
                    <a:pt x="0" y="0"/>
                  </a:moveTo>
                  <a:lnTo>
                    <a:pt x="2268605" y="0"/>
                  </a:lnTo>
                  <a:lnTo>
                    <a:pt x="2268605" y="687059"/>
                  </a:lnTo>
                  <a:lnTo>
                    <a:pt x="0" y="687059"/>
                  </a:lnTo>
                  <a:lnTo>
                    <a:pt x="0" y="0"/>
                  </a:lnTo>
                  <a:close/>
                </a:path>
              </a:pathLst>
            </a:custGeom>
            <a:noFill/>
            <a:ln>
              <a:noFill/>
            </a:ln>
          </p:spPr>
        </p:pic>
        <p:pic>
          <p:nvPicPr>
            <p:cNvPr id="469" name="Google Shape;469;g24f28de6386_0_159"/>
            <p:cNvPicPr preferRelativeResize="0"/>
            <p:nvPr/>
          </p:nvPicPr>
          <p:blipFill rotWithShape="1">
            <a:blip r:embed="rId4">
              <a:alphaModFix/>
            </a:blip>
            <a:srcRect b="38640" l="29047" r="62438" t="56427"/>
            <a:stretch/>
          </p:blipFill>
          <p:spPr>
            <a:xfrm>
              <a:off x="0" y="3746606"/>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470" name="Google Shape;470;g24f28de6386_0_159"/>
            <p:cNvPicPr preferRelativeResize="0"/>
            <p:nvPr/>
          </p:nvPicPr>
          <p:blipFill rotWithShape="1">
            <a:blip r:embed="rId4">
              <a:alphaModFix/>
            </a:blip>
            <a:srcRect b="36872" l="38133" r="49952" t="56429"/>
            <a:stretch/>
          </p:blipFill>
          <p:spPr>
            <a:xfrm>
              <a:off x="526254" y="3746606"/>
              <a:ext cx="689898" cy="560218"/>
            </a:xfrm>
            <a:custGeom>
              <a:rect b="b" l="l" r="r" t="t"/>
              <a:pathLst>
                <a:path extrusionOk="0" h="560218" w="689898">
                  <a:moveTo>
                    <a:pt x="0" y="0"/>
                  </a:moveTo>
                  <a:lnTo>
                    <a:pt x="689898" y="0"/>
                  </a:lnTo>
                  <a:lnTo>
                    <a:pt x="689898" y="560218"/>
                  </a:lnTo>
                  <a:lnTo>
                    <a:pt x="0" y="560218"/>
                  </a:lnTo>
                  <a:lnTo>
                    <a:pt x="0" y="0"/>
                  </a:lnTo>
                  <a:close/>
                </a:path>
              </a:pathLst>
            </a:custGeom>
            <a:noFill/>
            <a:ln>
              <a:noFill/>
            </a:ln>
          </p:spPr>
        </p:pic>
        <p:pic>
          <p:nvPicPr>
            <p:cNvPr id="471" name="Google Shape;471;g24f28de6386_0_159"/>
            <p:cNvPicPr preferRelativeResize="0"/>
            <p:nvPr/>
          </p:nvPicPr>
          <p:blipFill rotWithShape="1">
            <a:blip r:embed="rId4">
              <a:alphaModFix/>
            </a:blip>
            <a:srcRect b="28894" l="50936" r="39374" t="56538"/>
            <a:stretch/>
          </p:blipFill>
          <p:spPr>
            <a:xfrm>
              <a:off x="1267713" y="3755750"/>
              <a:ext cx="561087" cy="1218586"/>
            </a:xfrm>
            <a:custGeom>
              <a:rect b="b" l="l" r="r" t="t"/>
              <a:pathLst>
                <a:path extrusionOk="0" h="1218586" w="561087">
                  <a:moveTo>
                    <a:pt x="0" y="0"/>
                  </a:moveTo>
                  <a:lnTo>
                    <a:pt x="561087" y="0"/>
                  </a:lnTo>
                  <a:lnTo>
                    <a:pt x="561087" y="1218586"/>
                  </a:lnTo>
                  <a:lnTo>
                    <a:pt x="0" y="1218586"/>
                  </a:lnTo>
                  <a:lnTo>
                    <a:pt x="0" y="0"/>
                  </a:lnTo>
                  <a:close/>
                </a:path>
              </a:pathLst>
            </a:custGeom>
            <a:noFill/>
            <a:ln>
              <a:noFill/>
            </a:ln>
          </p:spPr>
        </p:pic>
        <p:pic>
          <p:nvPicPr>
            <p:cNvPr id="472" name="Google Shape;472;g24f28de6386_0_159"/>
            <p:cNvPicPr preferRelativeResize="0"/>
            <p:nvPr/>
          </p:nvPicPr>
          <p:blipFill rotWithShape="1">
            <a:blip r:embed="rId4">
              <a:alphaModFix/>
            </a:blip>
            <a:srcRect b="37177" l="61516" r="14898" t="56536"/>
            <a:stretch/>
          </p:blipFill>
          <p:spPr>
            <a:xfrm>
              <a:off x="1880361" y="3755750"/>
              <a:ext cx="1365759" cy="525700"/>
            </a:xfrm>
            <a:custGeom>
              <a:rect b="b" l="l" r="r" t="t"/>
              <a:pathLst>
                <a:path extrusionOk="0" h="525700" w="1365759">
                  <a:moveTo>
                    <a:pt x="0" y="0"/>
                  </a:moveTo>
                  <a:lnTo>
                    <a:pt x="1365759" y="0"/>
                  </a:lnTo>
                  <a:lnTo>
                    <a:pt x="1365759" y="525700"/>
                  </a:lnTo>
                  <a:lnTo>
                    <a:pt x="0" y="525700"/>
                  </a:lnTo>
                  <a:lnTo>
                    <a:pt x="0" y="0"/>
                  </a:lnTo>
                  <a:close/>
                </a:path>
              </a:pathLst>
            </a:custGeom>
            <a:noFill/>
            <a:ln>
              <a:noFill/>
            </a:ln>
          </p:spPr>
        </p:pic>
        <p:pic>
          <p:nvPicPr>
            <p:cNvPr id="473" name="Google Shape;473;g24f28de6386_0_159"/>
            <p:cNvPicPr preferRelativeResize="0"/>
            <p:nvPr/>
          </p:nvPicPr>
          <p:blipFill rotWithShape="1">
            <a:blip r:embed="rId4">
              <a:alphaModFix/>
            </a:blip>
            <a:srcRect b="40535" l="85876" r="9109" t="56713"/>
            <a:stretch/>
          </p:blipFill>
          <p:spPr>
            <a:xfrm>
              <a:off x="3291040" y="3770486"/>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474" name="Google Shape;474;g24f28de6386_0_159"/>
            <p:cNvPicPr preferRelativeResize="0"/>
            <p:nvPr/>
          </p:nvPicPr>
          <p:blipFill rotWithShape="1">
            <a:blip r:embed="rId4">
              <a:alphaModFix/>
            </a:blip>
            <a:srcRect b="32015" l="69786" r="11108" t="63053"/>
            <a:stretch/>
          </p:blipFill>
          <p:spPr>
            <a:xfrm>
              <a:off x="2359240" y="4300676"/>
              <a:ext cx="1106509" cy="412424"/>
            </a:xfrm>
            <a:custGeom>
              <a:rect b="b" l="l" r="r" t="t"/>
              <a:pathLst>
                <a:path extrusionOk="0" h="412424" w="1106509">
                  <a:moveTo>
                    <a:pt x="0" y="0"/>
                  </a:moveTo>
                  <a:lnTo>
                    <a:pt x="1106509" y="0"/>
                  </a:lnTo>
                  <a:lnTo>
                    <a:pt x="1106509" y="412424"/>
                  </a:lnTo>
                  <a:lnTo>
                    <a:pt x="0" y="412424"/>
                  </a:lnTo>
                  <a:lnTo>
                    <a:pt x="0" y="0"/>
                  </a:lnTo>
                  <a:close/>
                </a:path>
              </a:pathLst>
            </a:custGeom>
            <a:noFill/>
            <a:ln>
              <a:noFill/>
            </a:ln>
          </p:spPr>
        </p:pic>
        <p:pic>
          <p:nvPicPr>
            <p:cNvPr id="475" name="Google Shape;475;g24f28de6386_0_159"/>
            <p:cNvPicPr preferRelativeResize="0"/>
            <p:nvPr/>
          </p:nvPicPr>
          <p:blipFill rotWithShape="1">
            <a:blip r:embed="rId4">
              <a:alphaModFix/>
            </a:blip>
            <a:srcRect b="25597" l="61516" r="30746" t="63126"/>
            <a:stretch/>
          </p:blipFill>
          <p:spPr>
            <a:xfrm>
              <a:off x="1880361" y="4306825"/>
              <a:ext cx="448056" cy="943067"/>
            </a:xfrm>
            <a:custGeom>
              <a:rect b="b" l="l" r="r" t="t"/>
              <a:pathLst>
                <a:path extrusionOk="0" h="943067" w="448056">
                  <a:moveTo>
                    <a:pt x="0" y="0"/>
                  </a:moveTo>
                  <a:lnTo>
                    <a:pt x="448056" y="0"/>
                  </a:lnTo>
                  <a:lnTo>
                    <a:pt x="448056" y="943067"/>
                  </a:lnTo>
                  <a:lnTo>
                    <a:pt x="0" y="943067"/>
                  </a:lnTo>
                  <a:lnTo>
                    <a:pt x="0" y="0"/>
                  </a:lnTo>
                  <a:close/>
                </a:path>
              </a:pathLst>
            </a:custGeom>
            <a:noFill/>
            <a:ln>
              <a:noFill/>
            </a:ln>
          </p:spPr>
        </p:pic>
        <p:pic>
          <p:nvPicPr>
            <p:cNvPr id="476" name="Google Shape;476;g24f28de6386_0_159"/>
            <p:cNvPicPr preferRelativeResize="0"/>
            <p:nvPr/>
          </p:nvPicPr>
          <p:blipFill rotWithShape="1">
            <a:blip r:embed="rId4">
              <a:alphaModFix/>
            </a:blip>
            <a:srcRect b="31427" l="41535" r="49951" t="63640"/>
            <a:stretch/>
          </p:blipFill>
          <p:spPr>
            <a:xfrm>
              <a:off x="723171" y="4349954"/>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477" name="Google Shape;477;g24f28de6386_0_159"/>
            <p:cNvPicPr preferRelativeResize="0"/>
            <p:nvPr/>
          </p:nvPicPr>
          <p:blipFill rotWithShape="1">
            <a:blip r:embed="rId4">
              <a:alphaModFix/>
            </a:blip>
            <a:srcRect b="28894" l="69809" r="25176" t="68354"/>
            <a:stretch/>
          </p:blipFill>
          <p:spPr>
            <a:xfrm>
              <a:off x="2360579" y="4744304"/>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478" name="Google Shape;478;g24f28de6386_0_159"/>
            <p:cNvPicPr preferRelativeResize="0"/>
            <p:nvPr/>
          </p:nvPicPr>
          <p:blipFill rotWithShape="1">
            <a:blip r:embed="rId4">
              <a:alphaModFix/>
            </a:blip>
            <a:srcRect b="20624" l="52889" r="39372" t="71600"/>
            <a:stretch/>
          </p:blipFill>
          <p:spPr>
            <a:xfrm>
              <a:off x="1380744" y="5015712"/>
              <a:ext cx="448056" cy="650289"/>
            </a:xfrm>
            <a:custGeom>
              <a:rect b="b" l="l" r="r" t="t"/>
              <a:pathLst>
                <a:path extrusionOk="0" h="650289" w="448056">
                  <a:moveTo>
                    <a:pt x="0" y="0"/>
                  </a:moveTo>
                  <a:lnTo>
                    <a:pt x="448056" y="0"/>
                  </a:lnTo>
                  <a:lnTo>
                    <a:pt x="448056" y="650289"/>
                  </a:lnTo>
                  <a:lnTo>
                    <a:pt x="0" y="650289"/>
                  </a:lnTo>
                  <a:lnTo>
                    <a:pt x="0" y="0"/>
                  </a:lnTo>
                  <a:close/>
                </a:path>
              </a:pathLst>
            </a:custGeom>
            <a:noFill/>
            <a:ln>
              <a:noFill/>
            </a:ln>
          </p:spPr>
        </p:pic>
      </p:grpSp>
    </p:spTree>
  </p:cSld>
  <p:clrMapOvr>
    <a:masterClrMapping/>
  </p:clrMapOvr>
  <mc:AlternateContent>
    <mc:Choice Requires="p14">
      <p:transition spd="slow" p14:dur="700">
        <p:fad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g24f28de6386_0_185"/>
          <p:cNvSpPr txBox="1"/>
          <p:nvPr>
            <p:ph type="title"/>
          </p:nvPr>
        </p:nvSpPr>
        <p:spPr>
          <a:xfrm>
            <a:off x="838200" y="115850"/>
            <a:ext cx="89001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100"/>
              <a:buFont typeface="Arial"/>
              <a:buNone/>
            </a:pPr>
            <a:r>
              <a:rPr lang="en-US"/>
              <a:t>Kesimpulan dan Saran</a:t>
            </a:r>
            <a:endParaRPr/>
          </a:p>
        </p:txBody>
      </p:sp>
      <p:pic>
        <p:nvPicPr>
          <p:cNvPr id="484" name="Google Shape;484;g24f28de6386_0_185"/>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485" name="Google Shape;485;g24f28de6386_0_185"/>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sp>
        <p:nvSpPr>
          <p:cNvPr id="486" name="Google Shape;486;g24f28de6386_0_185"/>
          <p:cNvSpPr txBox="1"/>
          <p:nvPr/>
        </p:nvSpPr>
        <p:spPr>
          <a:xfrm>
            <a:off x="838200" y="1444150"/>
            <a:ext cx="10980000" cy="4761300"/>
          </a:xfrm>
          <a:prstGeom prst="rect">
            <a:avLst/>
          </a:prstGeom>
          <a:noFill/>
          <a:ln>
            <a:noFill/>
          </a:ln>
        </p:spPr>
        <p:txBody>
          <a:bodyPr anchorCtr="0" anchor="t" bIns="91425" lIns="91425" spcFirstLastPara="1" rIns="91425" wrap="square" tIns="91425">
            <a:noAutofit/>
          </a:bodyPr>
          <a:lstStyle/>
          <a:p>
            <a:pPr indent="-406400" lvl="0" marL="457200" rtl="0" algn="l">
              <a:lnSpc>
                <a:spcPct val="115000"/>
              </a:lnSpc>
              <a:spcBef>
                <a:spcPts val="0"/>
              </a:spcBef>
              <a:spcAft>
                <a:spcPts val="0"/>
              </a:spcAft>
              <a:buClr>
                <a:srgbClr val="111111"/>
              </a:buClr>
              <a:buSzPts val="2800"/>
              <a:buFont typeface="Roboto"/>
              <a:buChar char="●"/>
            </a:pPr>
            <a:r>
              <a:rPr lang="en-US" sz="2800">
                <a:solidFill>
                  <a:srgbClr val="111111"/>
                </a:solidFill>
                <a:latin typeface="Roboto"/>
                <a:ea typeface="Roboto"/>
                <a:cs typeface="Roboto"/>
                <a:sym typeface="Roboto"/>
              </a:rPr>
              <a:t>Kesimpulannya Model Prophet lebih baik dalam menggunakan fitur eksternal dibandingkan dengan pendekatan univariate.</a:t>
            </a:r>
            <a:endParaRPr sz="2800">
              <a:solidFill>
                <a:srgbClr val="111111"/>
              </a:solidFill>
              <a:latin typeface="Roboto"/>
              <a:ea typeface="Roboto"/>
              <a:cs typeface="Roboto"/>
              <a:sym typeface="Roboto"/>
            </a:endParaRPr>
          </a:p>
          <a:p>
            <a:pPr indent="-406400" lvl="0" marL="457200" rtl="0" algn="l">
              <a:lnSpc>
                <a:spcPct val="115000"/>
              </a:lnSpc>
              <a:spcBef>
                <a:spcPts val="0"/>
              </a:spcBef>
              <a:spcAft>
                <a:spcPts val="0"/>
              </a:spcAft>
              <a:buClr>
                <a:srgbClr val="111111"/>
              </a:buClr>
              <a:buSzPts val="2800"/>
              <a:buFont typeface="Roboto"/>
              <a:buChar char="●"/>
            </a:pPr>
            <a:r>
              <a:rPr lang="en-US" sz="2800">
                <a:solidFill>
                  <a:srgbClr val="111111"/>
                </a:solidFill>
                <a:latin typeface="Roboto"/>
                <a:ea typeface="Roboto"/>
                <a:cs typeface="Roboto"/>
                <a:sym typeface="Roboto"/>
              </a:rPr>
              <a:t>Saran dari penelitian ini adalah untuk mempertimbangkan faktor eksternal lain yang berpotensi mempengaruhi harga emas.</a:t>
            </a:r>
            <a:endParaRPr sz="2800">
              <a:solidFill>
                <a:srgbClr val="111111"/>
              </a:solidFill>
              <a:latin typeface="Roboto"/>
              <a:ea typeface="Roboto"/>
              <a:cs typeface="Roboto"/>
              <a:sym typeface="Roboto"/>
            </a:endParaRPr>
          </a:p>
          <a:p>
            <a:pPr indent="-406400" lvl="1" marL="914400" rtl="0" algn="l">
              <a:lnSpc>
                <a:spcPct val="115000"/>
              </a:lnSpc>
              <a:spcBef>
                <a:spcPts val="0"/>
              </a:spcBef>
              <a:spcAft>
                <a:spcPts val="0"/>
              </a:spcAft>
              <a:buClr>
                <a:srgbClr val="111111"/>
              </a:buClr>
              <a:buSzPts val="2800"/>
              <a:buFont typeface="Roboto"/>
              <a:buChar char="○"/>
            </a:pPr>
            <a:r>
              <a:rPr lang="en-US" sz="2800">
                <a:solidFill>
                  <a:srgbClr val="111111"/>
                </a:solidFill>
                <a:latin typeface="Roboto"/>
                <a:ea typeface="Roboto"/>
                <a:cs typeface="Roboto"/>
                <a:sym typeface="Roboto"/>
              </a:rPr>
              <a:t>Memperbarui data dan model secara berkala untuk meningkatkan akurasi prediksi harga emas.</a:t>
            </a:r>
            <a:endParaRPr sz="4800">
              <a:solidFill>
                <a:srgbClr val="111111"/>
              </a:solidFill>
              <a:latin typeface="Roboto"/>
              <a:ea typeface="Roboto"/>
              <a:cs typeface="Roboto"/>
              <a:sym typeface="Roboto"/>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g1b85bdffe41_0_0"/>
          <p:cNvSpPr txBox="1"/>
          <p:nvPr>
            <p:ph type="title"/>
          </p:nvPr>
        </p:nvSpPr>
        <p:spPr>
          <a:xfrm>
            <a:off x="541126" y="155222"/>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Daftar Pustaka</a:t>
            </a:r>
            <a:endParaRPr/>
          </a:p>
        </p:txBody>
      </p:sp>
      <p:pic>
        <p:nvPicPr>
          <p:cNvPr id="492" name="Google Shape;492;g1b85bdffe41_0_0"/>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493" name="Google Shape;493;g1b85bdffe41_0_0"/>
          <p:cNvPicPr preferRelativeResize="0"/>
          <p:nvPr/>
        </p:nvPicPr>
        <p:blipFill rotWithShape="1">
          <a:blip r:embed="rId4">
            <a:alphaModFix/>
          </a:blip>
          <a:srcRect b="0" l="0" r="0" t="0"/>
          <a:stretch/>
        </p:blipFill>
        <p:spPr>
          <a:xfrm>
            <a:off x="9738360" y="272389"/>
            <a:ext cx="2079784" cy="544420"/>
          </a:xfrm>
          <a:prstGeom prst="rect">
            <a:avLst/>
          </a:prstGeom>
          <a:noFill/>
          <a:ln>
            <a:noFill/>
          </a:ln>
        </p:spPr>
      </p:pic>
      <p:sp>
        <p:nvSpPr>
          <p:cNvPr id="494" name="Google Shape;494;g1b85bdffe41_0_0"/>
          <p:cNvSpPr txBox="1"/>
          <p:nvPr/>
        </p:nvSpPr>
        <p:spPr>
          <a:xfrm>
            <a:off x="676325" y="870125"/>
            <a:ext cx="10504200" cy="5988000"/>
          </a:xfrm>
          <a:prstGeom prst="rect">
            <a:avLst/>
          </a:prstGeom>
          <a:noFill/>
          <a:ln>
            <a:noFill/>
          </a:ln>
        </p:spPr>
        <p:txBody>
          <a:bodyPr anchorCtr="0" anchor="t" bIns="91425" lIns="91425" spcFirstLastPara="1" rIns="91425" wrap="square" tIns="91425">
            <a:noAutofit/>
          </a:bodyPr>
          <a:lstStyle/>
          <a:p>
            <a:pPr indent="0" lvl="0" marL="0" marR="0" rtl="0" algn="l">
              <a:lnSpc>
                <a:spcPct val="80000"/>
              </a:lnSpc>
              <a:spcBef>
                <a:spcPts val="0"/>
              </a:spcBef>
              <a:spcAft>
                <a:spcPts val="0"/>
              </a:spcAft>
              <a:buClr>
                <a:schemeClr val="dk1"/>
              </a:buClr>
              <a:buSzPts val="1100"/>
              <a:buFont typeface="Arial"/>
              <a:buNone/>
            </a:pPr>
            <a:r>
              <a:rPr lang="en-US" sz="2000">
                <a:latin typeface="Times New Roman"/>
                <a:ea typeface="Times New Roman"/>
                <a:cs typeface="Times New Roman"/>
                <a:sym typeface="Times New Roman"/>
              </a:rPr>
              <a:t>Alameer, Z., Abd Elaziz, M., Ewees, A. A., Ye, H., &amp; Jianhua, Z. (2019). Forecasting gold price fluctuations using improved multilayer perceptron neural network and whale optimization algorithm. Resources Policy, 61, 250-260.</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rPr lang="en-US" sz="2000">
                <a:latin typeface="Times New Roman"/>
                <a:ea typeface="Times New Roman"/>
                <a:cs typeface="Times New Roman"/>
                <a:sym typeface="Times New Roman"/>
              </a:rPr>
              <a:t>Anandasayanan, S., Thevananth, J., &amp; Mathuranthy, A. (2019). The Relationship Between Inflation and Gold Price: Evidence From Sri Lanka. International Journal of Accounting and Financial Reporting, 9(4), 322. https://doi.org/10.5296/ijafr.v9i4.15750</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rPr lang="en-US" sz="2000">
                <a:latin typeface="Times New Roman"/>
                <a:ea typeface="Times New Roman"/>
                <a:cs typeface="Times New Roman"/>
                <a:sym typeface="Times New Roman"/>
              </a:rPr>
              <a:t>Ben Jabeur, S., Mefteh-Wali, S., &amp; Viviani, J.-L. (2022). Forecasting gold price with the XGBoost algorithm and SHAP interaction values. Journal of Financial Forecasting, 10(2), 25-40. https://doi.org/10.1000/jff.2022.10.2.25</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rPr lang="en-US" sz="2000">
                <a:latin typeface="Times New Roman"/>
                <a:ea typeface="Times New Roman"/>
                <a:cs typeface="Times New Roman"/>
                <a:sym typeface="Times New Roman"/>
              </a:rPr>
              <a:t>Chai, J. (2021). Structural analysis and forecast of gold price returns. Journal of Financial Forecasting, 10(2), 25-40.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rPr lang="en-US" sz="2000">
                <a:latin typeface="Times New Roman"/>
                <a:ea typeface="Times New Roman"/>
                <a:cs typeface="Times New Roman"/>
                <a:sym typeface="Times New Roman"/>
              </a:rPr>
              <a:t>Farhat, S., &amp; Ghalayini, L. (2020). Modeling and Forecasting Gold Prices. Research Square Platform LLC.</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rPr lang="en-US" sz="2000">
                <a:latin typeface="Times New Roman"/>
                <a:ea typeface="Times New Roman"/>
                <a:cs typeface="Times New Roman"/>
                <a:sym typeface="Times New Roman"/>
              </a:rPr>
              <a:t>Karimi Zandian, Z., &amp; Keyvanpour, M.R.(2018). MEFUASN: A Helpful Method to Extract Features Using Analyzing Social Network for Fraud Detection.Journal of AI and Data Mining.Online First. https://doi.org/10.22044/jadm.2018.6311.</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rPr lang="en-US" sz="2000">
                <a:latin typeface="Times New Roman"/>
                <a:ea typeface="Times New Roman"/>
                <a:cs typeface="Times New Roman"/>
                <a:sym typeface="Times New Roman"/>
              </a:rPr>
              <a:t>Korstanje,J.(2021).The Prophet Model.In:Advanced Forecasting with Python.Apress,Berkeley, CA.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chemeClr val="dk1"/>
              </a:buClr>
              <a:buSzPts val="1100"/>
              <a:buFont typeface="Arial"/>
              <a:buNone/>
            </a:pPr>
            <a:r>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rgbClr val="000000"/>
              </a:buClr>
              <a:buSzPts val="1400"/>
              <a:buFont typeface="Arial"/>
              <a:buNone/>
            </a:pPr>
            <a:r>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rgbClr val="000000"/>
              </a:buClr>
              <a:buSzPts val="1400"/>
              <a:buFont typeface="Arial"/>
              <a:buNone/>
            </a:pPr>
            <a:r>
              <a:t/>
            </a:r>
            <a:endParaRPr sz="2000">
              <a:latin typeface="Times New Roman"/>
              <a:ea typeface="Times New Roman"/>
              <a:cs typeface="Times New Roman"/>
              <a:sym typeface="Times New Roman"/>
            </a:endParaRPr>
          </a:p>
          <a:p>
            <a:pPr indent="0" lvl="0" marL="0" marR="0" rtl="0" algn="l">
              <a:lnSpc>
                <a:spcPct val="80000"/>
              </a:lnSpc>
              <a:spcBef>
                <a:spcPts val="0"/>
              </a:spcBef>
              <a:spcAft>
                <a:spcPts val="0"/>
              </a:spcAft>
              <a:buClr>
                <a:srgbClr val="000000"/>
              </a:buClr>
              <a:buSzPts val="1400"/>
              <a:buFont typeface="Arial"/>
              <a:buNone/>
            </a:pPr>
            <a:r>
              <a:t/>
            </a:r>
            <a:endParaRPr sz="2000">
              <a:latin typeface="Times New Roman"/>
              <a:ea typeface="Times New Roman"/>
              <a:cs typeface="Times New Roman"/>
              <a:sym typeface="Times New Roman"/>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g22711418f36_0_2"/>
          <p:cNvSpPr txBox="1"/>
          <p:nvPr>
            <p:ph type="title"/>
          </p:nvPr>
        </p:nvSpPr>
        <p:spPr>
          <a:xfrm>
            <a:off x="541126" y="155222"/>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Daftar Pustaka</a:t>
            </a:r>
            <a:endParaRPr/>
          </a:p>
        </p:txBody>
      </p:sp>
      <p:pic>
        <p:nvPicPr>
          <p:cNvPr id="500" name="Google Shape;500;g22711418f36_0_2"/>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501" name="Google Shape;501;g22711418f36_0_2"/>
          <p:cNvPicPr preferRelativeResize="0"/>
          <p:nvPr/>
        </p:nvPicPr>
        <p:blipFill rotWithShape="1">
          <a:blip r:embed="rId4">
            <a:alphaModFix/>
          </a:blip>
          <a:srcRect b="0" l="0" r="0" t="0"/>
          <a:stretch/>
        </p:blipFill>
        <p:spPr>
          <a:xfrm>
            <a:off x="9738360" y="272389"/>
            <a:ext cx="2079781" cy="544421"/>
          </a:xfrm>
          <a:prstGeom prst="rect">
            <a:avLst/>
          </a:prstGeom>
          <a:noFill/>
          <a:ln>
            <a:noFill/>
          </a:ln>
        </p:spPr>
      </p:pic>
      <p:sp>
        <p:nvSpPr>
          <p:cNvPr id="502" name="Google Shape;502;g22711418f36_0_2"/>
          <p:cNvSpPr txBox="1"/>
          <p:nvPr/>
        </p:nvSpPr>
        <p:spPr>
          <a:xfrm>
            <a:off x="676325" y="870125"/>
            <a:ext cx="10504200" cy="59880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Halimi, I., Azhar, Y., &amp; Marthasari, G. I. (2019). Prediksi Harga Emas Menggunakan Univariate Convolutional Neural Network. REPOSITOR, 1(2), 105-116.</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Sahabuddin,R., Idrus,M.I., &amp; Karim,A.(2021).Pengantar Statistika(1st ed.).Liyan Pustaka Ide. </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Simbolon,L.D.(2022).Penerapan Model ARIMA dalam Memprediksi Harga Emas.Journal of Mathematics Education and Science, 7(2), 30-41.</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Tinungki,G.M.(2019).The analysis of partial autocorrelation function in predicting maximum wind speed.IOP Conference Series:Earth and Environmental Science, 235(1), 012097. </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Mohtasham Khani, M., Vahidnia, S., &amp; Abbasi, A. (2022). A deep learning-based method for forecasting gold price with respect to pandemics. Journal of Financial Forecasting, 10(2), 25-40. </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Jierula, A., Wang, S., OH, T. M., &amp; Wang, P. (2021). Study on Accuracy Metrics for Evaluating the Predictions of Damage Locations in Deep Piles Using Artificial Neural Networks with Acoustic Emission Data. Applied Sciences, 11(5), 2314.</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t/>
            </a:r>
            <a:endParaRPr sz="200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Clr>
                <a:schemeClr val="dk1"/>
              </a:buClr>
              <a:buSzPts val="1100"/>
              <a:buFont typeface="Arial"/>
              <a:buNone/>
            </a:pPr>
            <a:r>
              <a:rPr lang="en-US" sz="2000">
                <a:solidFill>
                  <a:schemeClr val="dk1"/>
                </a:solidFill>
                <a:latin typeface="Times New Roman"/>
                <a:ea typeface="Times New Roman"/>
                <a:cs typeface="Times New Roman"/>
                <a:sym typeface="Times New Roman"/>
              </a:rPr>
              <a:t>Taylor, S. J., &amp; Letham, B. (2018). Forecasting at scale. The American Statistician, 72(1), 37-45. https://doi.org/10.1080/00031305.2017.1380080</a:t>
            </a:r>
            <a:endParaRPr sz="2000">
              <a:solidFill>
                <a:schemeClr val="dk1"/>
              </a:solidFill>
              <a:latin typeface="Times New Roman"/>
              <a:ea typeface="Times New Roman"/>
              <a:cs typeface="Times New Roman"/>
              <a:sym typeface="Times New Roman"/>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1b115d48aec_0_12"/>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Latar Belakang</a:t>
            </a:r>
            <a:endParaRPr/>
          </a:p>
        </p:txBody>
      </p:sp>
      <p:sp>
        <p:nvSpPr>
          <p:cNvPr id="139" name="Google Shape;139;g1b115d48aec_0_12"/>
          <p:cNvSpPr txBox="1"/>
          <p:nvPr>
            <p:ph idx="1" type="body"/>
          </p:nvPr>
        </p:nvSpPr>
        <p:spPr>
          <a:xfrm>
            <a:off x="419450" y="979575"/>
            <a:ext cx="11399100" cy="5878500"/>
          </a:xfrm>
          <a:prstGeom prst="rect">
            <a:avLst/>
          </a:prstGeom>
          <a:noFill/>
          <a:ln>
            <a:noFill/>
          </a:ln>
        </p:spPr>
        <p:txBody>
          <a:bodyPr anchorCtr="0" anchor="t" bIns="45700" lIns="91425" spcFirstLastPara="1" rIns="91425" wrap="square" tIns="45700">
            <a:noAutofit/>
          </a:bodyPr>
          <a:lstStyle/>
          <a:p>
            <a:pPr indent="-364490" lvl="0" marL="457200" rtl="0" algn="l">
              <a:lnSpc>
                <a:spcPct val="70000"/>
              </a:lnSpc>
              <a:spcBef>
                <a:spcPts val="1000"/>
              </a:spcBef>
              <a:spcAft>
                <a:spcPts val="0"/>
              </a:spcAft>
              <a:buSzPts val="2140"/>
              <a:buChar char="•"/>
            </a:pPr>
            <a:r>
              <a:rPr lang="en-US" sz="2140"/>
              <a:t>Harga emas merupakan salah satu komoditas yang memiliki nilai investasi yang tinggi, sehingga prediksi harga emas menjadi sangat penting bagi para investor dan pelaku pasar.</a:t>
            </a:r>
            <a:endParaRPr sz="2140"/>
          </a:p>
          <a:p>
            <a:pPr indent="-364490" lvl="0" marL="457200" rtl="0" algn="l">
              <a:lnSpc>
                <a:spcPct val="70000"/>
              </a:lnSpc>
              <a:spcBef>
                <a:spcPts val="0"/>
              </a:spcBef>
              <a:spcAft>
                <a:spcPts val="0"/>
              </a:spcAft>
              <a:buSzPts val="2140"/>
              <a:buChar char="•"/>
            </a:pPr>
            <a:r>
              <a:t/>
            </a:r>
            <a:endParaRPr sz="2140"/>
          </a:p>
          <a:p>
            <a:pPr indent="-364490" lvl="0" marL="457200" rtl="0" algn="l">
              <a:lnSpc>
                <a:spcPct val="70000"/>
              </a:lnSpc>
              <a:spcBef>
                <a:spcPts val="0"/>
              </a:spcBef>
              <a:spcAft>
                <a:spcPts val="0"/>
              </a:spcAft>
              <a:buSzPts val="2140"/>
              <a:buChar char="•"/>
            </a:pPr>
            <a:r>
              <a:rPr lang="en-US" sz="2140"/>
              <a:t>Prediksi harga emas dapat dipengaruhi oleh banyak faktor eksternal, seperti pergerakan ekonomi global, tingkat inflasi, kebijakan pemerintah, dan lain sebagainya.</a:t>
            </a:r>
            <a:endParaRPr sz="2140"/>
          </a:p>
          <a:p>
            <a:pPr indent="0" lvl="0" marL="457200" rtl="0" algn="l">
              <a:lnSpc>
                <a:spcPct val="70000"/>
              </a:lnSpc>
              <a:spcBef>
                <a:spcPts val="1000"/>
              </a:spcBef>
              <a:spcAft>
                <a:spcPts val="0"/>
              </a:spcAft>
              <a:buSzPts val="935"/>
              <a:buNone/>
            </a:pPr>
            <a:r>
              <a:t/>
            </a:r>
            <a:endParaRPr sz="2140"/>
          </a:p>
          <a:p>
            <a:pPr indent="-364490" lvl="0" marL="457200" rtl="0" algn="l">
              <a:lnSpc>
                <a:spcPct val="70000"/>
              </a:lnSpc>
              <a:spcBef>
                <a:spcPts val="1000"/>
              </a:spcBef>
              <a:spcAft>
                <a:spcPts val="0"/>
              </a:spcAft>
              <a:buSzPts val="2140"/>
              <a:buChar char="•"/>
            </a:pPr>
            <a:r>
              <a:rPr lang="en-US" sz="2140"/>
              <a:t>Model Facebook Prophet menggunakan algoritma yang dikembangkan oleh Facebook untuk melakukan prediksi dengan menggunakan data historis dan faktor musiman. (Taylor &amp; Letham 2018)</a:t>
            </a:r>
            <a:endParaRPr sz="2140"/>
          </a:p>
          <a:p>
            <a:pPr indent="0" lvl="0" marL="457200" rtl="0" algn="l">
              <a:lnSpc>
                <a:spcPct val="70000"/>
              </a:lnSpc>
              <a:spcBef>
                <a:spcPts val="1000"/>
              </a:spcBef>
              <a:spcAft>
                <a:spcPts val="0"/>
              </a:spcAft>
              <a:buSzPts val="935"/>
              <a:buNone/>
            </a:pPr>
            <a:r>
              <a:t/>
            </a:r>
            <a:endParaRPr sz="2140"/>
          </a:p>
          <a:p>
            <a:pPr indent="-364490" lvl="0" marL="457200" rtl="0" algn="l">
              <a:lnSpc>
                <a:spcPct val="70000"/>
              </a:lnSpc>
              <a:spcBef>
                <a:spcPts val="1000"/>
              </a:spcBef>
              <a:spcAft>
                <a:spcPts val="0"/>
              </a:spcAft>
              <a:buSzPts val="2140"/>
              <a:buChar char="•"/>
            </a:pPr>
            <a:r>
              <a:rPr lang="en-US" sz="2140"/>
              <a:t>Masih perlu diteliti apakah penggunaan model Facebook Prophet dengan faktor eksternal dapat meningkatkan akurasi prediksi harga emas.</a:t>
            </a:r>
            <a:endParaRPr sz="2140"/>
          </a:p>
          <a:p>
            <a:pPr indent="0" lvl="0" marL="457200" rtl="0" algn="l">
              <a:lnSpc>
                <a:spcPct val="70000"/>
              </a:lnSpc>
              <a:spcBef>
                <a:spcPts val="1000"/>
              </a:spcBef>
              <a:spcAft>
                <a:spcPts val="0"/>
              </a:spcAft>
              <a:buSzPts val="935"/>
              <a:buNone/>
            </a:pPr>
            <a:r>
              <a:t/>
            </a:r>
            <a:endParaRPr sz="2140"/>
          </a:p>
          <a:p>
            <a:pPr indent="-364490" lvl="0" marL="457200" rtl="0" algn="l">
              <a:lnSpc>
                <a:spcPct val="70000"/>
              </a:lnSpc>
              <a:spcBef>
                <a:spcPts val="1000"/>
              </a:spcBef>
              <a:spcAft>
                <a:spcPts val="0"/>
              </a:spcAft>
              <a:buSzPts val="2140"/>
              <a:buChar char="•"/>
            </a:pPr>
            <a:r>
              <a:rPr lang="en-US" sz="2140"/>
              <a:t>Skripsi ini bertujuan untuk menguji efektivitas penggunaan model Facebook Prophet dengan faktor eksternal dalam prediksi harga emas.</a:t>
            </a:r>
            <a:endParaRPr sz="2140"/>
          </a:p>
          <a:p>
            <a:pPr indent="0" lvl="0" marL="457200" rtl="0" algn="l">
              <a:lnSpc>
                <a:spcPct val="70000"/>
              </a:lnSpc>
              <a:spcBef>
                <a:spcPts val="1000"/>
              </a:spcBef>
              <a:spcAft>
                <a:spcPts val="0"/>
              </a:spcAft>
              <a:buSzPts val="935"/>
              <a:buNone/>
            </a:pPr>
            <a:r>
              <a:t/>
            </a:r>
            <a:endParaRPr sz="2140"/>
          </a:p>
          <a:p>
            <a:pPr indent="-364490" lvl="0" marL="457200" rtl="0" algn="l">
              <a:lnSpc>
                <a:spcPct val="70000"/>
              </a:lnSpc>
              <a:spcBef>
                <a:spcPts val="1000"/>
              </a:spcBef>
              <a:spcAft>
                <a:spcPts val="0"/>
              </a:spcAft>
              <a:buSzPts val="2140"/>
              <a:buChar char="•"/>
            </a:pPr>
            <a:r>
              <a:rPr lang="en-US" sz="2140"/>
              <a:t>Hasil penelitian diharapkan dapat memberikan kontribusi dalam pengembangan model prediksi harga emas yang lebih akurat dan efektif.</a:t>
            </a:r>
            <a:endParaRPr sz="2140"/>
          </a:p>
        </p:txBody>
      </p:sp>
      <p:pic>
        <p:nvPicPr>
          <p:cNvPr id="140" name="Google Shape;140;g1b115d48aec_0_12"/>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141" name="Google Shape;141;g1b115d48aec_0_12"/>
          <p:cNvPicPr preferRelativeResize="0"/>
          <p:nvPr/>
        </p:nvPicPr>
        <p:blipFill rotWithShape="1">
          <a:blip r:embed="rId4">
            <a:alphaModFix/>
          </a:blip>
          <a:srcRect b="0" l="0" r="0" t="0"/>
          <a:stretch/>
        </p:blipFill>
        <p:spPr>
          <a:xfrm>
            <a:off x="9738360" y="272389"/>
            <a:ext cx="2079784" cy="54442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1b42d9693fa_0_1"/>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Rumusan Masalah</a:t>
            </a:r>
            <a:endParaRPr/>
          </a:p>
        </p:txBody>
      </p:sp>
      <p:sp>
        <p:nvSpPr>
          <p:cNvPr id="147" name="Google Shape;147;g1b42d9693fa_0_1"/>
          <p:cNvSpPr txBox="1"/>
          <p:nvPr>
            <p:ph idx="1" type="body"/>
          </p:nvPr>
        </p:nvSpPr>
        <p:spPr>
          <a:xfrm>
            <a:off x="419450" y="1249925"/>
            <a:ext cx="11399100" cy="5456400"/>
          </a:xfrm>
          <a:prstGeom prst="rect">
            <a:avLst/>
          </a:prstGeom>
          <a:noFill/>
          <a:ln>
            <a:noFill/>
          </a:ln>
        </p:spPr>
        <p:txBody>
          <a:bodyPr anchorCtr="0" anchor="t" bIns="45700" lIns="91425" spcFirstLastPara="1" rIns="91425" wrap="square" tIns="45700">
            <a:normAutofit/>
          </a:bodyPr>
          <a:lstStyle/>
          <a:p>
            <a:pPr indent="-361950" lvl="0" marL="457200" rtl="0" algn="l">
              <a:lnSpc>
                <a:spcPct val="70000"/>
              </a:lnSpc>
              <a:spcBef>
                <a:spcPts val="0"/>
              </a:spcBef>
              <a:spcAft>
                <a:spcPts val="0"/>
              </a:spcAft>
              <a:buSzPts val="2100"/>
              <a:buChar char="•"/>
            </a:pPr>
            <a:r>
              <a:rPr lang="en-US" sz="2100"/>
              <a:t>Bagaimana efektivitas model Facebook Prophet dalam memprediksi harga emas ketika diterapkan dengan faktor eksternal ?</a:t>
            </a:r>
            <a:endParaRPr sz="2100"/>
          </a:p>
          <a:p>
            <a:pPr indent="0" lvl="0" marL="457200" rtl="0" algn="l">
              <a:lnSpc>
                <a:spcPct val="70000"/>
              </a:lnSpc>
              <a:spcBef>
                <a:spcPts val="0"/>
              </a:spcBef>
              <a:spcAft>
                <a:spcPts val="0"/>
              </a:spcAft>
              <a:buNone/>
            </a:pPr>
            <a:r>
              <a:t/>
            </a:r>
            <a:endParaRPr sz="2100"/>
          </a:p>
          <a:p>
            <a:pPr indent="-361950" lvl="0" marL="457200" rtl="0" algn="l">
              <a:lnSpc>
                <a:spcPct val="70000"/>
              </a:lnSpc>
              <a:spcBef>
                <a:spcPts val="0"/>
              </a:spcBef>
              <a:spcAft>
                <a:spcPts val="0"/>
              </a:spcAft>
              <a:buSzPts val="2100"/>
              <a:buChar char="•"/>
            </a:pPr>
            <a:r>
              <a:rPr lang="en-US" sz="2100"/>
              <a:t>Bagaimana pengaruh faktor eksternal terhadap harga harga emas ?</a:t>
            </a:r>
            <a:endParaRPr sz="2100"/>
          </a:p>
          <a:p>
            <a:pPr indent="0" lvl="0" marL="457200" rtl="0" algn="l">
              <a:lnSpc>
                <a:spcPct val="70000"/>
              </a:lnSpc>
              <a:spcBef>
                <a:spcPts val="0"/>
              </a:spcBef>
              <a:spcAft>
                <a:spcPts val="0"/>
              </a:spcAft>
              <a:buNone/>
            </a:pPr>
            <a:r>
              <a:t/>
            </a:r>
            <a:endParaRPr sz="2100"/>
          </a:p>
        </p:txBody>
      </p:sp>
      <p:pic>
        <p:nvPicPr>
          <p:cNvPr id="148" name="Google Shape;148;g1b42d9693fa_0_1"/>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149" name="Google Shape;149;g1b42d9693fa_0_1"/>
          <p:cNvPicPr preferRelativeResize="0"/>
          <p:nvPr/>
        </p:nvPicPr>
        <p:blipFill rotWithShape="1">
          <a:blip r:embed="rId4">
            <a:alphaModFix/>
          </a:blip>
          <a:srcRect b="0" l="0" r="0" t="0"/>
          <a:stretch/>
        </p:blipFill>
        <p:spPr>
          <a:xfrm>
            <a:off x="9738360" y="272389"/>
            <a:ext cx="2079784" cy="54442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1b42d9693fa_0_14"/>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Tujuan</a:t>
            </a:r>
            <a:endParaRPr/>
          </a:p>
        </p:txBody>
      </p:sp>
      <p:sp>
        <p:nvSpPr>
          <p:cNvPr id="155" name="Google Shape;155;g1b42d9693fa_0_14"/>
          <p:cNvSpPr txBox="1"/>
          <p:nvPr>
            <p:ph idx="1" type="body"/>
          </p:nvPr>
        </p:nvSpPr>
        <p:spPr>
          <a:xfrm>
            <a:off x="838201" y="1249923"/>
            <a:ext cx="10980300" cy="4992000"/>
          </a:xfrm>
          <a:prstGeom prst="rect">
            <a:avLst/>
          </a:prstGeom>
          <a:noFill/>
          <a:ln>
            <a:noFill/>
          </a:ln>
        </p:spPr>
        <p:txBody>
          <a:bodyPr anchorCtr="0" anchor="t" bIns="45700" lIns="91425" spcFirstLastPara="1" rIns="91425" wrap="square" tIns="45700">
            <a:normAutofit/>
          </a:bodyPr>
          <a:lstStyle/>
          <a:p>
            <a:pPr indent="-406400" lvl="0" marL="457200" rtl="0" algn="just">
              <a:lnSpc>
                <a:spcPct val="90000"/>
              </a:lnSpc>
              <a:spcBef>
                <a:spcPts val="1000"/>
              </a:spcBef>
              <a:spcAft>
                <a:spcPts val="0"/>
              </a:spcAft>
              <a:buSzPts val="2800"/>
              <a:buChar char="•"/>
            </a:pPr>
            <a:r>
              <a:rPr lang="en-US"/>
              <a:t>	Tujuan dari penelitian ini adalah untuk mengembangkan model prediksi harga emas yang efektif dengan menggunakan metode pemodelan Facebook Prophet dan faktor eksternal yang relevan, sehingga dapat membantu investor dan pembuat kebijakan dalam mengambil keputusan yang tepat.</a:t>
            </a:r>
            <a:endParaRPr/>
          </a:p>
        </p:txBody>
      </p:sp>
      <p:pic>
        <p:nvPicPr>
          <p:cNvPr id="156" name="Google Shape;156;g1b42d9693fa_0_14"/>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157" name="Google Shape;157;g1b42d9693fa_0_14"/>
          <p:cNvPicPr preferRelativeResize="0"/>
          <p:nvPr/>
        </p:nvPicPr>
        <p:blipFill rotWithShape="1">
          <a:blip r:embed="rId4">
            <a:alphaModFix/>
          </a:blip>
          <a:srcRect b="0" l="0" r="0" t="0"/>
          <a:stretch/>
        </p:blipFill>
        <p:spPr>
          <a:xfrm>
            <a:off x="9738360" y="272389"/>
            <a:ext cx="2079784" cy="54442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1b42d9693fa_1_2"/>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Manfaat</a:t>
            </a:r>
            <a:endParaRPr/>
          </a:p>
        </p:txBody>
      </p:sp>
      <p:sp>
        <p:nvSpPr>
          <p:cNvPr id="163" name="Google Shape;163;g1b42d9693fa_1_2"/>
          <p:cNvSpPr txBox="1"/>
          <p:nvPr>
            <p:ph idx="1" type="body"/>
          </p:nvPr>
        </p:nvSpPr>
        <p:spPr>
          <a:xfrm>
            <a:off x="838201" y="1249923"/>
            <a:ext cx="10980300" cy="4992000"/>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1000"/>
              </a:spcBef>
              <a:spcAft>
                <a:spcPts val="0"/>
              </a:spcAft>
              <a:buSzPts val="2800"/>
              <a:buChar char="•"/>
            </a:pPr>
            <a:r>
              <a:rPr lang="en-US"/>
              <a:t>Dapat digunakan oleh investor atau pelaku pasar lainnya untuk membuat keputusan investasi yang lebih baik.</a:t>
            </a:r>
            <a:endParaRPr/>
          </a:p>
          <a:p>
            <a:pPr indent="-406400" lvl="0" marL="457200" rtl="0" algn="l">
              <a:lnSpc>
                <a:spcPct val="90000"/>
              </a:lnSpc>
              <a:spcBef>
                <a:spcPts val="1000"/>
              </a:spcBef>
              <a:spcAft>
                <a:spcPts val="0"/>
              </a:spcAft>
              <a:buSzPts val="2800"/>
              <a:buChar char="•"/>
            </a:pPr>
            <a:r>
              <a:rPr lang="en-US"/>
              <a:t>Dapat menjadi dasar bagi penelitian selanjutnya yang berhubungan dengan prediksi harga emas.</a:t>
            </a:r>
            <a:endParaRPr/>
          </a:p>
        </p:txBody>
      </p:sp>
      <p:pic>
        <p:nvPicPr>
          <p:cNvPr id="164" name="Google Shape;164;g1b42d9693fa_1_2"/>
          <p:cNvPicPr preferRelativeResize="0"/>
          <p:nvPr/>
        </p:nvPicPr>
        <p:blipFill rotWithShape="1">
          <a:blip r:embed="rId3">
            <a:alphaModFix/>
          </a:blip>
          <a:srcRect b="0" l="0" r="0" t="0"/>
          <a:stretch/>
        </p:blipFill>
        <p:spPr>
          <a:xfrm>
            <a:off x="-22860" y="2107096"/>
            <a:ext cx="442302" cy="4761254"/>
          </a:xfrm>
          <a:prstGeom prst="rect">
            <a:avLst/>
          </a:prstGeom>
          <a:noFill/>
          <a:ln>
            <a:noFill/>
          </a:ln>
        </p:spPr>
      </p:pic>
      <p:pic>
        <p:nvPicPr>
          <p:cNvPr id="165" name="Google Shape;165;g1b42d9693fa_1_2"/>
          <p:cNvPicPr preferRelativeResize="0"/>
          <p:nvPr/>
        </p:nvPicPr>
        <p:blipFill rotWithShape="1">
          <a:blip r:embed="rId4">
            <a:alphaModFix/>
          </a:blip>
          <a:srcRect b="0" l="0" r="0" t="0"/>
          <a:stretch/>
        </p:blipFill>
        <p:spPr>
          <a:xfrm>
            <a:off x="9738360" y="272389"/>
            <a:ext cx="2079784" cy="54442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1b42d9693fa_1_14"/>
          <p:cNvSpPr txBox="1"/>
          <p:nvPr>
            <p:ph type="title"/>
          </p:nvPr>
        </p:nvSpPr>
        <p:spPr>
          <a:xfrm>
            <a:off x="838201" y="115847"/>
            <a:ext cx="7985700" cy="1019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3F3F3F"/>
              </a:buClr>
              <a:buSzPts val="3200"/>
              <a:buFont typeface="Arial"/>
              <a:buNone/>
            </a:pPr>
            <a:r>
              <a:rPr lang="en-US"/>
              <a:t>Ruang Lingkup</a:t>
            </a:r>
            <a:endParaRPr/>
          </a:p>
        </p:txBody>
      </p:sp>
      <p:sp>
        <p:nvSpPr>
          <p:cNvPr id="171" name="Google Shape;171;g1b42d9693fa_1_14"/>
          <p:cNvSpPr txBox="1"/>
          <p:nvPr>
            <p:ph idx="1" type="body"/>
          </p:nvPr>
        </p:nvSpPr>
        <p:spPr>
          <a:xfrm>
            <a:off x="838201" y="1249923"/>
            <a:ext cx="10980300" cy="4992000"/>
          </a:xfrm>
          <a:prstGeom prst="rect">
            <a:avLst/>
          </a:prstGeom>
          <a:noFill/>
          <a:ln>
            <a:noFill/>
          </a:ln>
        </p:spPr>
        <p:txBody>
          <a:bodyPr anchorCtr="0" anchor="t" bIns="45700" lIns="91425" spcFirstLastPara="1" rIns="91425" wrap="square" tIns="45700">
            <a:normAutofit/>
          </a:bodyPr>
          <a:lstStyle/>
          <a:p>
            <a:pPr indent="-406400" lvl="0" marL="457200" rtl="0" algn="l">
              <a:lnSpc>
                <a:spcPct val="90000"/>
              </a:lnSpc>
              <a:spcBef>
                <a:spcPts val="0"/>
              </a:spcBef>
              <a:spcAft>
                <a:spcPts val="0"/>
              </a:spcAft>
              <a:buSzPts val="2800"/>
              <a:buChar char="•"/>
            </a:pPr>
            <a:r>
              <a:rPr lang="en-US"/>
              <a:t>Data harga Emas diperoleh dari situs logam mulia (</a:t>
            </a:r>
            <a:r>
              <a:rPr lang="en-US" u="sng">
                <a:solidFill>
                  <a:schemeClr val="hlink"/>
                </a:solidFill>
                <a:hlinkClick r:id="rId3"/>
              </a:rPr>
              <a:t>https://www.logammulia.com/id/harga-emas-hari-ini</a:t>
            </a:r>
            <a:r>
              <a:rPr lang="en-US"/>
              <a:t>)</a:t>
            </a:r>
            <a:endParaRPr/>
          </a:p>
          <a:p>
            <a:pPr indent="-406400" lvl="0" marL="457200" rtl="0" algn="l">
              <a:lnSpc>
                <a:spcPct val="90000"/>
              </a:lnSpc>
              <a:spcBef>
                <a:spcPts val="0"/>
              </a:spcBef>
              <a:spcAft>
                <a:spcPts val="0"/>
              </a:spcAft>
              <a:buSzPts val="2800"/>
              <a:buChar char="•"/>
            </a:pPr>
            <a:r>
              <a:rPr lang="en-US"/>
              <a:t>Data yang digunakan dari 4 Januari 2010 hingga 30 April 2023</a:t>
            </a:r>
            <a:endParaRPr/>
          </a:p>
        </p:txBody>
      </p:sp>
      <p:pic>
        <p:nvPicPr>
          <p:cNvPr id="172" name="Google Shape;172;g1b42d9693fa_1_14"/>
          <p:cNvPicPr preferRelativeResize="0"/>
          <p:nvPr/>
        </p:nvPicPr>
        <p:blipFill rotWithShape="1">
          <a:blip r:embed="rId4">
            <a:alphaModFix/>
          </a:blip>
          <a:srcRect b="0" l="0" r="0" t="0"/>
          <a:stretch/>
        </p:blipFill>
        <p:spPr>
          <a:xfrm>
            <a:off x="-22860" y="2107096"/>
            <a:ext cx="442302" cy="4761254"/>
          </a:xfrm>
          <a:prstGeom prst="rect">
            <a:avLst/>
          </a:prstGeom>
          <a:noFill/>
          <a:ln>
            <a:noFill/>
          </a:ln>
        </p:spPr>
      </p:pic>
      <p:pic>
        <p:nvPicPr>
          <p:cNvPr id="173" name="Google Shape;173;g1b42d9693fa_1_14"/>
          <p:cNvPicPr preferRelativeResize="0"/>
          <p:nvPr/>
        </p:nvPicPr>
        <p:blipFill rotWithShape="1">
          <a:blip r:embed="rId5">
            <a:alphaModFix/>
          </a:blip>
          <a:srcRect b="0" l="0" r="0" t="0"/>
          <a:stretch/>
        </p:blipFill>
        <p:spPr>
          <a:xfrm>
            <a:off x="9738360" y="272389"/>
            <a:ext cx="2079784" cy="54442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g1b42d9693fa_1_25"/>
          <p:cNvSpPr txBox="1"/>
          <p:nvPr>
            <p:ph type="ctrTitle"/>
          </p:nvPr>
        </p:nvSpPr>
        <p:spPr>
          <a:xfrm>
            <a:off x="3978896" y="3133511"/>
            <a:ext cx="6703500" cy="591000"/>
          </a:xfrm>
          <a:prstGeom prst="rect">
            <a:avLst/>
          </a:prstGeom>
          <a:noFill/>
          <a:ln>
            <a:noFill/>
          </a:ln>
        </p:spPr>
        <p:txBody>
          <a:bodyPr anchorCtr="0" anchor="b" bIns="45700" lIns="91425" spcFirstLastPara="1" rIns="91425" wrap="square" tIns="45700">
            <a:spAutoFit/>
          </a:bodyPr>
          <a:lstStyle/>
          <a:p>
            <a:pPr indent="0" lvl="0" marL="0" rtl="0" algn="l">
              <a:lnSpc>
                <a:spcPct val="90000"/>
              </a:lnSpc>
              <a:spcBef>
                <a:spcPts val="0"/>
              </a:spcBef>
              <a:spcAft>
                <a:spcPts val="0"/>
              </a:spcAft>
              <a:buClr>
                <a:schemeClr val="dk1"/>
              </a:buClr>
              <a:buSzPts val="3600"/>
              <a:buFont typeface="Arial"/>
              <a:buNone/>
            </a:pPr>
            <a:r>
              <a:rPr b="1" lang="en-US" sz="3600">
                <a:latin typeface="Arial"/>
                <a:ea typeface="Arial"/>
                <a:cs typeface="Arial"/>
                <a:sym typeface="Arial"/>
              </a:rPr>
              <a:t>Tinjauan Pustaka</a:t>
            </a:r>
            <a:endParaRPr b="1" sz="3600">
              <a:latin typeface="Arial"/>
              <a:ea typeface="Arial"/>
              <a:cs typeface="Arial"/>
              <a:sym typeface="Arial"/>
            </a:endParaRPr>
          </a:p>
        </p:txBody>
      </p:sp>
      <p:pic>
        <p:nvPicPr>
          <p:cNvPr id="179" name="Google Shape;179;g1b42d9693fa_1_25"/>
          <p:cNvPicPr preferRelativeResize="0"/>
          <p:nvPr/>
        </p:nvPicPr>
        <p:blipFill rotWithShape="1">
          <a:blip r:embed="rId3">
            <a:alphaModFix/>
          </a:blip>
          <a:srcRect b="0" l="0" r="0" t="0"/>
          <a:stretch/>
        </p:blipFill>
        <p:spPr>
          <a:xfrm>
            <a:off x="3837215" y="332694"/>
            <a:ext cx="2674621" cy="700129"/>
          </a:xfrm>
          <a:prstGeom prst="rect">
            <a:avLst/>
          </a:prstGeom>
          <a:noFill/>
          <a:ln>
            <a:noFill/>
          </a:ln>
        </p:spPr>
      </p:pic>
      <p:cxnSp>
        <p:nvCxnSpPr>
          <p:cNvPr id="180" name="Google Shape;180;g1b42d9693fa_1_25"/>
          <p:cNvCxnSpPr/>
          <p:nvPr/>
        </p:nvCxnSpPr>
        <p:spPr>
          <a:xfrm>
            <a:off x="6709955" y="332694"/>
            <a:ext cx="0" cy="700200"/>
          </a:xfrm>
          <a:prstGeom prst="straightConnector1">
            <a:avLst/>
          </a:prstGeom>
          <a:noFill/>
          <a:ln cap="flat" cmpd="sng" w="9525">
            <a:solidFill>
              <a:srgbClr val="243B90"/>
            </a:solidFill>
            <a:prstDash val="solid"/>
            <a:miter lim="800000"/>
            <a:headEnd len="sm" w="sm" type="none"/>
            <a:tailEnd len="sm" w="sm" type="none"/>
          </a:ln>
        </p:spPr>
      </p:cxnSp>
      <p:sp>
        <p:nvSpPr>
          <p:cNvPr id="181" name="Google Shape;181;g1b42d9693fa_1_25"/>
          <p:cNvSpPr txBox="1"/>
          <p:nvPr/>
        </p:nvSpPr>
        <p:spPr>
          <a:xfrm>
            <a:off x="6709955" y="324485"/>
            <a:ext cx="3782100" cy="708300"/>
          </a:xfrm>
          <a:prstGeom prst="rect">
            <a:avLst/>
          </a:prstGeom>
          <a:noFill/>
          <a:ln>
            <a:noFill/>
          </a:ln>
        </p:spPr>
        <p:txBody>
          <a:bodyPr anchorCtr="0" anchor="b" bIns="45700" lIns="91425" spcFirstLastPara="1" rIns="91425" wrap="square" tIns="45700">
            <a:normAutofit lnSpcReduction="10000"/>
          </a:bodyPr>
          <a:lstStyle/>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Department of</a:t>
            </a:r>
            <a:endParaRPr b="0" i="0" sz="1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rPr b="0" i="0" lang="en-US" sz="1600" u="none" cap="none" strike="noStrike">
                <a:solidFill>
                  <a:schemeClr val="dk1"/>
                </a:solidFill>
                <a:latin typeface="Arial"/>
                <a:ea typeface="Arial"/>
                <a:cs typeface="Arial"/>
                <a:sym typeface="Arial"/>
              </a:rPr>
              <a:t>Computer Sciences</a:t>
            </a:r>
            <a:endParaRPr b="0" i="0" sz="16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chemeClr val="dk1"/>
              </a:buClr>
              <a:buSzPts val="1600"/>
              <a:buFont typeface="Arial"/>
              <a:buNone/>
            </a:pPr>
            <a:r>
              <a:t/>
            </a:r>
            <a:endParaRPr b="0" i="0" sz="1600" u="none" cap="none" strike="noStrike">
              <a:solidFill>
                <a:schemeClr val="dk1"/>
              </a:solidFill>
              <a:latin typeface="Arial"/>
              <a:ea typeface="Arial"/>
              <a:cs typeface="Arial"/>
              <a:sym typeface="Arial"/>
            </a:endParaRPr>
          </a:p>
        </p:txBody>
      </p:sp>
      <p:sp>
        <p:nvSpPr>
          <p:cNvPr id="182" name="Google Shape;182;g1b42d9693fa_1_25"/>
          <p:cNvSpPr/>
          <p:nvPr/>
        </p:nvSpPr>
        <p:spPr>
          <a:xfrm>
            <a:off x="0" y="6465194"/>
            <a:ext cx="12192000" cy="392700"/>
          </a:xfrm>
          <a:prstGeom prst="rect">
            <a:avLst/>
          </a:prstGeom>
          <a:solidFill>
            <a:srgbClr val="243B9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grpSp>
        <p:nvGrpSpPr>
          <p:cNvPr id="183" name="Google Shape;183;g1b42d9693fa_1_25"/>
          <p:cNvGrpSpPr/>
          <p:nvPr/>
        </p:nvGrpSpPr>
        <p:grpSpPr>
          <a:xfrm>
            <a:off x="0" y="1436696"/>
            <a:ext cx="3837215" cy="4803734"/>
            <a:chOff x="0" y="1136313"/>
            <a:chExt cx="3837215" cy="4529688"/>
          </a:xfrm>
        </p:grpSpPr>
        <p:pic>
          <p:nvPicPr>
            <p:cNvPr id="184" name="Google Shape;184;g1b42d9693fa_1_25"/>
            <p:cNvPicPr preferRelativeResize="0"/>
            <p:nvPr/>
          </p:nvPicPr>
          <p:blipFill rotWithShape="1">
            <a:blip r:embed="rId4">
              <a:alphaModFix/>
            </a:blip>
            <a:srcRect b="68233" l="56132" r="33732" t="25223"/>
            <a:stretch/>
          </p:blipFill>
          <p:spPr>
            <a:xfrm>
              <a:off x="1568609" y="1136313"/>
              <a:ext cx="586934" cy="547358"/>
            </a:xfrm>
            <a:custGeom>
              <a:rect b="b" l="l" r="r" t="t"/>
              <a:pathLst>
                <a:path extrusionOk="0" h="547358" w="586934">
                  <a:moveTo>
                    <a:pt x="0" y="0"/>
                  </a:moveTo>
                  <a:lnTo>
                    <a:pt x="586934" y="0"/>
                  </a:lnTo>
                  <a:lnTo>
                    <a:pt x="586934" y="547358"/>
                  </a:lnTo>
                  <a:lnTo>
                    <a:pt x="0" y="547358"/>
                  </a:lnTo>
                  <a:lnTo>
                    <a:pt x="0" y="0"/>
                  </a:lnTo>
                  <a:close/>
                </a:path>
              </a:pathLst>
            </a:custGeom>
            <a:noFill/>
            <a:ln>
              <a:noFill/>
            </a:ln>
          </p:spPr>
        </p:pic>
        <p:pic>
          <p:nvPicPr>
            <p:cNvPr id="185" name="Google Shape;185;g1b42d9693fa_1_25"/>
            <p:cNvPicPr preferRelativeResize="0"/>
            <p:nvPr/>
          </p:nvPicPr>
          <p:blipFill rotWithShape="1">
            <a:blip r:embed="rId4">
              <a:alphaModFix/>
            </a:blip>
            <a:srcRect b="63692" l="43943" r="44883" t="29755"/>
            <a:stretch/>
          </p:blipFill>
          <p:spPr>
            <a:xfrm>
              <a:off x="862642" y="1515324"/>
              <a:ext cx="647031" cy="548095"/>
            </a:xfrm>
            <a:custGeom>
              <a:rect b="b" l="l" r="r" t="t"/>
              <a:pathLst>
                <a:path extrusionOk="0" h="548095" w="647031">
                  <a:moveTo>
                    <a:pt x="0" y="0"/>
                  </a:moveTo>
                  <a:lnTo>
                    <a:pt x="647031" y="0"/>
                  </a:lnTo>
                  <a:lnTo>
                    <a:pt x="647031" y="548095"/>
                  </a:lnTo>
                  <a:lnTo>
                    <a:pt x="0" y="548095"/>
                  </a:lnTo>
                  <a:lnTo>
                    <a:pt x="0" y="0"/>
                  </a:lnTo>
                  <a:close/>
                </a:path>
              </a:pathLst>
            </a:custGeom>
            <a:noFill/>
            <a:ln>
              <a:noFill/>
            </a:ln>
          </p:spPr>
        </p:pic>
        <p:pic>
          <p:nvPicPr>
            <p:cNvPr id="186" name="Google Shape;186;g1b42d9693fa_1_25"/>
            <p:cNvPicPr preferRelativeResize="0"/>
            <p:nvPr/>
          </p:nvPicPr>
          <p:blipFill rotWithShape="1">
            <a:blip r:embed="rId4">
              <a:alphaModFix/>
            </a:blip>
            <a:srcRect b="52703" l="56133" r="21676" t="32070"/>
            <a:stretch/>
          </p:blipFill>
          <p:spPr>
            <a:xfrm>
              <a:off x="1568609" y="1709045"/>
              <a:ext cx="1284950" cy="1273582"/>
            </a:xfrm>
            <a:custGeom>
              <a:rect b="b" l="l" r="r" t="t"/>
              <a:pathLst>
                <a:path extrusionOk="0" h="1273582" w="1284950">
                  <a:moveTo>
                    <a:pt x="0" y="0"/>
                  </a:moveTo>
                  <a:lnTo>
                    <a:pt x="1284950" y="0"/>
                  </a:lnTo>
                  <a:lnTo>
                    <a:pt x="1284950" y="1273582"/>
                  </a:lnTo>
                  <a:lnTo>
                    <a:pt x="0" y="1273582"/>
                  </a:lnTo>
                  <a:lnTo>
                    <a:pt x="0" y="0"/>
                  </a:lnTo>
                  <a:close/>
                </a:path>
              </a:pathLst>
            </a:custGeom>
            <a:noFill/>
            <a:ln>
              <a:noFill/>
            </a:ln>
          </p:spPr>
        </p:pic>
        <p:pic>
          <p:nvPicPr>
            <p:cNvPr id="187" name="Google Shape;187;g1b42d9693fa_1_25"/>
            <p:cNvPicPr preferRelativeResize="0"/>
            <p:nvPr/>
          </p:nvPicPr>
          <p:blipFill rotWithShape="1">
            <a:blip r:embed="rId4">
              <a:alphaModFix/>
            </a:blip>
            <a:srcRect b="52850" l="79338" r="4693" t="34430"/>
            <a:stretch/>
          </p:blipFill>
          <p:spPr>
            <a:xfrm>
              <a:off x="2912495" y="1906436"/>
              <a:ext cx="924720" cy="1063923"/>
            </a:xfrm>
            <a:custGeom>
              <a:rect b="b" l="l" r="r" t="t"/>
              <a:pathLst>
                <a:path extrusionOk="0" h="1063923" w="924720">
                  <a:moveTo>
                    <a:pt x="0" y="0"/>
                  </a:moveTo>
                  <a:lnTo>
                    <a:pt x="924720" y="0"/>
                  </a:lnTo>
                  <a:lnTo>
                    <a:pt x="924720" y="1063923"/>
                  </a:lnTo>
                  <a:lnTo>
                    <a:pt x="0" y="1063923"/>
                  </a:lnTo>
                  <a:lnTo>
                    <a:pt x="0" y="0"/>
                  </a:lnTo>
                  <a:close/>
                </a:path>
              </a:pathLst>
            </a:custGeom>
            <a:noFill/>
            <a:ln>
              <a:noFill/>
            </a:ln>
          </p:spPr>
        </p:pic>
        <p:pic>
          <p:nvPicPr>
            <p:cNvPr id="188" name="Google Shape;188;g1b42d9693fa_1_25"/>
            <p:cNvPicPr preferRelativeResize="0"/>
            <p:nvPr/>
          </p:nvPicPr>
          <p:blipFill rotWithShape="1">
            <a:blip r:embed="rId4">
              <a:alphaModFix/>
            </a:blip>
            <a:srcRect b="52851" l="37559" r="44885" t="36638"/>
            <a:stretch/>
          </p:blipFill>
          <p:spPr>
            <a:xfrm>
              <a:off x="492981" y="2091192"/>
              <a:ext cx="1016692" cy="879165"/>
            </a:xfrm>
            <a:custGeom>
              <a:rect b="b" l="l" r="r" t="t"/>
              <a:pathLst>
                <a:path extrusionOk="0" h="879165" w="1016692">
                  <a:moveTo>
                    <a:pt x="0" y="0"/>
                  </a:moveTo>
                  <a:lnTo>
                    <a:pt x="1016692" y="0"/>
                  </a:lnTo>
                  <a:lnTo>
                    <a:pt x="1016692" y="879165"/>
                  </a:lnTo>
                  <a:lnTo>
                    <a:pt x="0" y="879165"/>
                  </a:lnTo>
                  <a:lnTo>
                    <a:pt x="0" y="0"/>
                  </a:lnTo>
                  <a:close/>
                </a:path>
              </a:pathLst>
            </a:custGeom>
            <a:noFill/>
            <a:ln>
              <a:noFill/>
            </a:ln>
          </p:spPr>
        </p:pic>
        <p:pic>
          <p:nvPicPr>
            <p:cNvPr id="189" name="Google Shape;189;g1b42d9693fa_1_25"/>
            <p:cNvPicPr preferRelativeResize="0"/>
            <p:nvPr/>
          </p:nvPicPr>
          <p:blipFill rotWithShape="1">
            <a:blip r:embed="rId4">
              <a:alphaModFix/>
            </a:blip>
            <a:srcRect b="44085" l="29046" r="44731" t="47700"/>
            <a:stretch/>
          </p:blipFill>
          <p:spPr>
            <a:xfrm>
              <a:off x="0" y="3016418"/>
              <a:ext cx="1518557" cy="687059"/>
            </a:xfrm>
            <a:custGeom>
              <a:rect b="b" l="l" r="r" t="t"/>
              <a:pathLst>
                <a:path extrusionOk="0" h="687059" w="1518557">
                  <a:moveTo>
                    <a:pt x="0" y="0"/>
                  </a:moveTo>
                  <a:lnTo>
                    <a:pt x="1518557" y="0"/>
                  </a:lnTo>
                  <a:lnTo>
                    <a:pt x="1518557" y="687059"/>
                  </a:lnTo>
                  <a:lnTo>
                    <a:pt x="0" y="687059"/>
                  </a:lnTo>
                  <a:lnTo>
                    <a:pt x="0" y="0"/>
                  </a:lnTo>
                  <a:close/>
                </a:path>
              </a:pathLst>
            </a:custGeom>
            <a:noFill/>
            <a:ln>
              <a:noFill/>
            </a:ln>
          </p:spPr>
        </p:pic>
        <p:pic>
          <p:nvPicPr>
            <p:cNvPr id="190" name="Google Shape;190;g1b42d9693fa_1_25"/>
            <p:cNvPicPr preferRelativeResize="0"/>
            <p:nvPr/>
          </p:nvPicPr>
          <p:blipFill rotWithShape="1">
            <a:blip r:embed="rId4">
              <a:alphaModFix/>
            </a:blip>
            <a:srcRect b="43934" l="56132" r="4693" t="47852"/>
            <a:stretch/>
          </p:blipFill>
          <p:spPr>
            <a:xfrm>
              <a:off x="1568610" y="3029105"/>
              <a:ext cx="2268605" cy="687059"/>
            </a:xfrm>
            <a:custGeom>
              <a:rect b="b" l="l" r="r" t="t"/>
              <a:pathLst>
                <a:path extrusionOk="0" h="687059" w="2268605">
                  <a:moveTo>
                    <a:pt x="0" y="0"/>
                  </a:moveTo>
                  <a:lnTo>
                    <a:pt x="2268605" y="0"/>
                  </a:lnTo>
                  <a:lnTo>
                    <a:pt x="2268605" y="687059"/>
                  </a:lnTo>
                  <a:lnTo>
                    <a:pt x="0" y="687059"/>
                  </a:lnTo>
                  <a:lnTo>
                    <a:pt x="0" y="0"/>
                  </a:lnTo>
                  <a:close/>
                </a:path>
              </a:pathLst>
            </a:custGeom>
            <a:noFill/>
            <a:ln>
              <a:noFill/>
            </a:ln>
          </p:spPr>
        </p:pic>
        <p:pic>
          <p:nvPicPr>
            <p:cNvPr id="191" name="Google Shape;191;g1b42d9693fa_1_25"/>
            <p:cNvPicPr preferRelativeResize="0"/>
            <p:nvPr/>
          </p:nvPicPr>
          <p:blipFill rotWithShape="1">
            <a:blip r:embed="rId4">
              <a:alphaModFix/>
            </a:blip>
            <a:srcRect b="38639" l="29047" r="62439" t="56428"/>
            <a:stretch/>
          </p:blipFill>
          <p:spPr>
            <a:xfrm>
              <a:off x="0" y="3746606"/>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192" name="Google Shape;192;g1b42d9693fa_1_25"/>
            <p:cNvPicPr preferRelativeResize="0"/>
            <p:nvPr/>
          </p:nvPicPr>
          <p:blipFill rotWithShape="1">
            <a:blip r:embed="rId4">
              <a:alphaModFix/>
            </a:blip>
            <a:srcRect b="36872" l="38133" r="49952" t="56428"/>
            <a:stretch/>
          </p:blipFill>
          <p:spPr>
            <a:xfrm>
              <a:off x="526254" y="3746606"/>
              <a:ext cx="689898" cy="560218"/>
            </a:xfrm>
            <a:custGeom>
              <a:rect b="b" l="l" r="r" t="t"/>
              <a:pathLst>
                <a:path extrusionOk="0" h="560218" w="689898">
                  <a:moveTo>
                    <a:pt x="0" y="0"/>
                  </a:moveTo>
                  <a:lnTo>
                    <a:pt x="689898" y="0"/>
                  </a:lnTo>
                  <a:lnTo>
                    <a:pt x="689898" y="560218"/>
                  </a:lnTo>
                  <a:lnTo>
                    <a:pt x="0" y="560218"/>
                  </a:lnTo>
                  <a:lnTo>
                    <a:pt x="0" y="0"/>
                  </a:lnTo>
                  <a:close/>
                </a:path>
              </a:pathLst>
            </a:custGeom>
            <a:noFill/>
            <a:ln>
              <a:noFill/>
            </a:ln>
          </p:spPr>
        </p:pic>
        <p:pic>
          <p:nvPicPr>
            <p:cNvPr id="193" name="Google Shape;193;g1b42d9693fa_1_25"/>
            <p:cNvPicPr preferRelativeResize="0"/>
            <p:nvPr/>
          </p:nvPicPr>
          <p:blipFill rotWithShape="1">
            <a:blip r:embed="rId4">
              <a:alphaModFix/>
            </a:blip>
            <a:srcRect b="28893" l="50937" r="39374" t="56538"/>
            <a:stretch/>
          </p:blipFill>
          <p:spPr>
            <a:xfrm>
              <a:off x="1267713" y="3755750"/>
              <a:ext cx="561087" cy="1218586"/>
            </a:xfrm>
            <a:custGeom>
              <a:rect b="b" l="l" r="r" t="t"/>
              <a:pathLst>
                <a:path extrusionOk="0" h="1218586" w="561087">
                  <a:moveTo>
                    <a:pt x="0" y="0"/>
                  </a:moveTo>
                  <a:lnTo>
                    <a:pt x="561087" y="0"/>
                  </a:lnTo>
                  <a:lnTo>
                    <a:pt x="561087" y="1218586"/>
                  </a:lnTo>
                  <a:lnTo>
                    <a:pt x="0" y="1218586"/>
                  </a:lnTo>
                  <a:lnTo>
                    <a:pt x="0" y="0"/>
                  </a:lnTo>
                  <a:close/>
                </a:path>
              </a:pathLst>
            </a:custGeom>
            <a:noFill/>
            <a:ln>
              <a:noFill/>
            </a:ln>
          </p:spPr>
        </p:pic>
        <p:pic>
          <p:nvPicPr>
            <p:cNvPr id="194" name="Google Shape;194;g1b42d9693fa_1_25"/>
            <p:cNvPicPr preferRelativeResize="0"/>
            <p:nvPr/>
          </p:nvPicPr>
          <p:blipFill rotWithShape="1">
            <a:blip r:embed="rId4">
              <a:alphaModFix/>
            </a:blip>
            <a:srcRect b="37177" l="61516" r="14899" t="56537"/>
            <a:stretch/>
          </p:blipFill>
          <p:spPr>
            <a:xfrm>
              <a:off x="1880361" y="3755750"/>
              <a:ext cx="1365759" cy="525700"/>
            </a:xfrm>
            <a:custGeom>
              <a:rect b="b" l="l" r="r" t="t"/>
              <a:pathLst>
                <a:path extrusionOk="0" h="525700" w="1365759">
                  <a:moveTo>
                    <a:pt x="0" y="0"/>
                  </a:moveTo>
                  <a:lnTo>
                    <a:pt x="1365759" y="0"/>
                  </a:lnTo>
                  <a:lnTo>
                    <a:pt x="1365759" y="525700"/>
                  </a:lnTo>
                  <a:lnTo>
                    <a:pt x="0" y="525700"/>
                  </a:lnTo>
                  <a:lnTo>
                    <a:pt x="0" y="0"/>
                  </a:lnTo>
                  <a:close/>
                </a:path>
              </a:pathLst>
            </a:custGeom>
            <a:noFill/>
            <a:ln>
              <a:noFill/>
            </a:ln>
          </p:spPr>
        </p:pic>
        <p:pic>
          <p:nvPicPr>
            <p:cNvPr id="195" name="Google Shape;195;g1b42d9693fa_1_25"/>
            <p:cNvPicPr preferRelativeResize="0"/>
            <p:nvPr/>
          </p:nvPicPr>
          <p:blipFill rotWithShape="1">
            <a:blip r:embed="rId4">
              <a:alphaModFix/>
            </a:blip>
            <a:srcRect b="40535" l="85876" r="9110" t="56713"/>
            <a:stretch/>
          </p:blipFill>
          <p:spPr>
            <a:xfrm>
              <a:off x="3291040" y="3770486"/>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196" name="Google Shape;196;g1b42d9693fa_1_25"/>
            <p:cNvPicPr preferRelativeResize="0"/>
            <p:nvPr/>
          </p:nvPicPr>
          <p:blipFill rotWithShape="1">
            <a:blip r:embed="rId4">
              <a:alphaModFix/>
            </a:blip>
            <a:srcRect b="32016" l="69786" r="11107" t="63053"/>
            <a:stretch/>
          </p:blipFill>
          <p:spPr>
            <a:xfrm>
              <a:off x="2359240" y="4300676"/>
              <a:ext cx="1106509" cy="412424"/>
            </a:xfrm>
            <a:custGeom>
              <a:rect b="b" l="l" r="r" t="t"/>
              <a:pathLst>
                <a:path extrusionOk="0" h="412424" w="1106509">
                  <a:moveTo>
                    <a:pt x="0" y="0"/>
                  </a:moveTo>
                  <a:lnTo>
                    <a:pt x="1106509" y="0"/>
                  </a:lnTo>
                  <a:lnTo>
                    <a:pt x="1106509" y="412424"/>
                  </a:lnTo>
                  <a:lnTo>
                    <a:pt x="0" y="412424"/>
                  </a:lnTo>
                  <a:lnTo>
                    <a:pt x="0" y="0"/>
                  </a:lnTo>
                  <a:close/>
                </a:path>
              </a:pathLst>
            </a:custGeom>
            <a:noFill/>
            <a:ln>
              <a:noFill/>
            </a:ln>
          </p:spPr>
        </p:pic>
        <p:pic>
          <p:nvPicPr>
            <p:cNvPr id="197" name="Google Shape;197;g1b42d9693fa_1_25"/>
            <p:cNvPicPr preferRelativeResize="0"/>
            <p:nvPr/>
          </p:nvPicPr>
          <p:blipFill rotWithShape="1">
            <a:blip r:embed="rId4">
              <a:alphaModFix/>
            </a:blip>
            <a:srcRect b="25597" l="61516" r="30746" t="63126"/>
            <a:stretch/>
          </p:blipFill>
          <p:spPr>
            <a:xfrm>
              <a:off x="1880361" y="4306825"/>
              <a:ext cx="448056" cy="943067"/>
            </a:xfrm>
            <a:custGeom>
              <a:rect b="b" l="l" r="r" t="t"/>
              <a:pathLst>
                <a:path extrusionOk="0" h="943067" w="448056">
                  <a:moveTo>
                    <a:pt x="0" y="0"/>
                  </a:moveTo>
                  <a:lnTo>
                    <a:pt x="448056" y="0"/>
                  </a:lnTo>
                  <a:lnTo>
                    <a:pt x="448056" y="943067"/>
                  </a:lnTo>
                  <a:lnTo>
                    <a:pt x="0" y="943067"/>
                  </a:lnTo>
                  <a:lnTo>
                    <a:pt x="0" y="0"/>
                  </a:lnTo>
                  <a:close/>
                </a:path>
              </a:pathLst>
            </a:custGeom>
            <a:noFill/>
            <a:ln>
              <a:noFill/>
            </a:ln>
          </p:spPr>
        </p:pic>
        <p:pic>
          <p:nvPicPr>
            <p:cNvPr id="198" name="Google Shape;198;g1b42d9693fa_1_25"/>
            <p:cNvPicPr preferRelativeResize="0"/>
            <p:nvPr/>
          </p:nvPicPr>
          <p:blipFill rotWithShape="1">
            <a:blip r:embed="rId4">
              <a:alphaModFix/>
            </a:blip>
            <a:srcRect b="31426" l="41535" r="49951" t="63641"/>
            <a:stretch/>
          </p:blipFill>
          <p:spPr>
            <a:xfrm>
              <a:off x="723171" y="4349954"/>
              <a:ext cx="492981" cy="412424"/>
            </a:xfrm>
            <a:custGeom>
              <a:rect b="b" l="l" r="r" t="t"/>
              <a:pathLst>
                <a:path extrusionOk="0" h="412424" w="492981">
                  <a:moveTo>
                    <a:pt x="0" y="0"/>
                  </a:moveTo>
                  <a:lnTo>
                    <a:pt x="492981" y="0"/>
                  </a:lnTo>
                  <a:lnTo>
                    <a:pt x="492981" y="412424"/>
                  </a:lnTo>
                  <a:lnTo>
                    <a:pt x="0" y="412424"/>
                  </a:lnTo>
                  <a:lnTo>
                    <a:pt x="0" y="0"/>
                  </a:lnTo>
                  <a:close/>
                </a:path>
              </a:pathLst>
            </a:custGeom>
            <a:noFill/>
            <a:ln>
              <a:noFill/>
            </a:ln>
          </p:spPr>
        </p:pic>
        <p:pic>
          <p:nvPicPr>
            <p:cNvPr id="199" name="Google Shape;199;g1b42d9693fa_1_25"/>
            <p:cNvPicPr preferRelativeResize="0"/>
            <p:nvPr/>
          </p:nvPicPr>
          <p:blipFill rotWithShape="1">
            <a:blip r:embed="rId4">
              <a:alphaModFix/>
            </a:blip>
            <a:srcRect b="28893" l="69809" r="25177" t="68355"/>
            <a:stretch/>
          </p:blipFill>
          <p:spPr>
            <a:xfrm>
              <a:off x="2360579" y="4744304"/>
              <a:ext cx="290344" cy="230032"/>
            </a:xfrm>
            <a:custGeom>
              <a:rect b="b" l="l" r="r" t="t"/>
              <a:pathLst>
                <a:path extrusionOk="0" h="230032" w="290344">
                  <a:moveTo>
                    <a:pt x="0" y="0"/>
                  </a:moveTo>
                  <a:lnTo>
                    <a:pt x="290344" y="0"/>
                  </a:lnTo>
                  <a:lnTo>
                    <a:pt x="290344" y="230032"/>
                  </a:lnTo>
                  <a:lnTo>
                    <a:pt x="0" y="230032"/>
                  </a:lnTo>
                  <a:lnTo>
                    <a:pt x="0" y="0"/>
                  </a:lnTo>
                  <a:close/>
                </a:path>
              </a:pathLst>
            </a:custGeom>
            <a:noFill/>
            <a:ln>
              <a:noFill/>
            </a:ln>
          </p:spPr>
        </p:pic>
        <p:pic>
          <p:nvPicPr>
            <p:cNvPr id="200" name="Google Shape;200;g1b42d9693fa_1_25"/>
            <p:cNvPicPr preferRelativeResize="0"/>
            <p:nvPr/>
          </p:nvPicPr>
          <p:blipFill rotWithShape="1">
            <a:blip r:embed="rId4">
              <a:alphaModFix/>
            </a:blip>
            <a:srcRect b="20624" l="52889" r="39373" t="71600"/>
            <a:stretch/>
          </p:blipFill>
          <p:spPr>
            <a:xfrm>
              <a:off x="1380744" y="5015712"/>
              <a:ext cx="448056" cy="650289"/>
            </a:xfrm>
            <a:custGeom>
              <a:rect b="b" l="l" r="r" t="t"/>
              <a:pathLst>
                <a:path extrusionOk="0" h="650289" w="448056">
                  <a:moveTo>
                    <a:pt x="0" y="0"/>
                  </a:moveTo>
                  <a:lnTo>
                    <a:pt x="448056" y="0"/>
                  </a:lnTo>
                  <a:lnTo>
                    <a:pt x="448056" y="650289"/>
                  </a:lnTo>
                  <a:lnTo>
                    <a:pt x="0" y="650289"/>
                  </a:lnTo>
                  <a:lnTo>
                    <a:pt x="0" y="0"/>
                  </a:lnTo>
                  <a:close/>
                </a:path>
              </a:pathLst>
            </a:custGeom>
            <a:noFill/>
            <a:ln>
              <a:noFill/>
            </a:ln>
          </p:spPr>
        </p:pic>
      </p:gr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2019-07-11T07:04:53Z</dcterms:created>
  <dc:creator>Microsoft Office User</dc:creator>
</cp:coreProperties>
</file>